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8"/>
  </p:notesMasterIdLst>
  <p:handoutMasterIdLst>
    <p:handoutMasterId r:id="rId39"/>
  </p:handoutMasterIdLst>
  <p:sldIdLst>
    <p:sldId id="322" r:id="rId3"/>
    <p:sldId id="324" r:id="rId4"/>
    <p:sldId id="340" r:id="rId5"/>
    <p:sldId id="343" r:id="rId6"/>
    <p:sldId id="258" r:id="rId7"/>
    <p:sldId id="328" r:id="rId8"/>
    <p:sldId id="354" r:id="rId9"/>
    <p:sldId id="323" r:id="rId10"/>
    <p:sldId id="260" r:id="rId11"/>
    <p:sldId id="345" r:id="rId12"/>
    <p:sldId id="359" r:id="rId13"/>
    <p:sldId id="263" r:id="rId14"/>
    <p:sldId id="332" r:id="rId15"/>
    <p:sldId id="329" r:id="rId16"/>
    <p:sldId id="353" r:id="rId17"/>
    <p:sldId id="363" r:id="rId18"/>
    <p:sldId id="331" r:id="rId19"/>
    <p:sldId id="352" r:id="rId20"/>
    <p:sldId id="268" r:id="rId21"/>
    <p:sldId id="335" r:id="rId22"/>
    <p:sldId id="362" r:id="rId23"/>
    <p:sldId id="336" r:id="rId24"/>
    <p:sldId id="351" r:id="rId25"/>
    <p:sldId id="259" r:id="rId26"/>
    <p:sldId id="361" r:id="rId27"/>
    <p:sldId id="358" r:id="rId28"/>
    <p:sldId id="357" r:id="rId29"/>
    <p:sldId id="271" r:id="rId30"/>
    <p:sldId id="346" r:id="rId31"/>
    <p:sldId id="350" r:id="rId32"/>
    <p:sldId id="347" r:id="rId33"/>
    <p:sldId id="360" r:id="rId34"/>
    <p:sldId id="348" r:id="rId35"/>
    <p:sldId id="284" r:id="rId36"/>
    <p:sldId id="297" r:id="rId37"/>
  </p:sldIdLst>
  <p:sldSz cx="12190413" cy="6859588"/>
  <p:notesSz cx="6858000" cy="9144000"/>
  <p:embeddedFontLst>
    <p:embeddedFont>
      <p:font typeface="굴림체" panose="020B0609000101010101" pitchFamily="49" charset="-127"/>
      <p:regular r:id="rId40"/>
    </p:embeddedFont>
    <p:embeddedFont>
      <p:font typeface="맑은 고딕" panose="020B0503020000020004" pitchFamily="34" charset="-127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Noto Sans" panose="020B0502040504020204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728"/>
    <a:srgbClr val="172334"/>
    <a:srgbClr val="1B2839"/>
    <a:srgbClr val="172435"/>
    <a:srgbClr val="FE3B06"/>
    <a:srgbClr val="025B2E"/>
    <a:srgbClr val="FCDB00"/>
    <a:srgbClr val="FE6840"/>
    <a:srgbClr val="BA8E67"/>
    <a:srgbClr val="353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21961-2212-46A1-A6F7-314573BA3794}" v="1" dt="2021-12-31T06:50:03.347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31" autoAdjust="0"/>
    <p:restoredTop sz="94792" autoAdjust="0"/>
  </p:normalViewPr>
  <p:slideViewPr>
    <p:cSldViewPr>
      <p:cViewPr varScale="1">
        <p:scale>
          <a:sx n="66" d="100"/>
          <a:sy n="66" d="100"/>
        </p:scale>
        <p:origin x="148" y="36"/>
      </p:cViewPr>
      <p:guideLst>
        <p:guide orient="horz" pos="2160"/>
        <p:guide pos="2880"/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708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po Zumburani" userId="8b966a7cf75ca514" providerId="LiveId" clId="{62321961-2212-46A1-A6F7-314573BA3794}"/>
    <pc:docChg chg="undo redo custSel addSld delSld modSld sldOrd modNotesMaster">
      <pc:chgData name="Chipo Zumburani" userId="8b966a7cf75ca514" providerId="LiveId" clId="{62321961-2212-46A1-A6F7-314573BA3794}" dt="2021-12-31T10:15:46.734" v="1941" actId="478"/>
      <pc:docMkLst>
        <pc:docMk/>
      </pc:docMkLst>
      <pc:sldChg chg="modSp mod">
        <pc:chgData name="Chipo Zumburani" userId="8b966a7cf75ca514" providerId="LiveId" clId="{62321961-2212-46A1-A6F7-314573BA3794}" dt="2021-12-31T08:26:11.332" v="1463" actId="255"/>
        <pc:sldMkLst>
          <pc:docMk/>
          <pc:sldMk cId="0" sldId="258"/>
        </pc:sldMkLst>
        <pc:spChg chg="mod">
          <ac:chgData name="Chipo Zumburani" userId="8b966a7cf75ca514" providerId="LiveId" clId="{62321961-2212-46A1-A6F7-314573BA3794}" dt="2021-12-31T08:26:11.332" v="1463" actId="255"/>
          <ac:spMkLst>
            <pc:docMk/>
            <pc:sldMk cId="0" sldId="258"/>
            <ac:spMk id="2" creationId="{00000000-0000-0000-0000-000000000000}"/>
          </ac:spMkLst>
        </pc:spChg>
      </pc:sldChg>
      <pc:sldChg chg="modSp mod">
        <pc:chgData name="Chipo Zumburani" userId="8b966a7cf75ca514" providerId="LiveId" clId="{62321961-2212-46A1-A6F7-314573BA3794}" dt="2021-12-31T07:06:06.359" v="948" actId="20577"/>
        <pc:sldMkLst>
          <pc:docMk/>
          <pc:sldMk cId="0" sldId="260"/>
        </pc:sldMkLst>
        <pc:spChg chg="mod">
          <ac:chgData name="Chipo Zumburani" userId="8b966a7cf75ca514" providerId="LiveId" clId="{62321961-2212-46A1-A6F7-314573BA3794}" dt="2021-12-31T07:06:06.359" v="948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Chipo Zumburani" userId="8b966a7cf75ca514" providerId="LiveId" clId="{62321961-2212-46A1-A6F7-314573BA3794}" dt="2021-12-31T06:50:16.332" v="355" actId="5793"/>
          <ac:spMkLst>
            <pc:docMk/>
            <pc:sldMk cId="0" sldId="260"/>
            <ac:spMk id="7" creationId="{2EB078C0-999A-4876-98D6-D5237855B99B}"/>
          </ac:spMkLst>
        </pc:spChg>
      </pc:sldChg>
      <pc:sldChg chg="ord">
        <pc:chgData name="Chipo Zumburani" userId="8b966a7cf75ca514" providerId="LiveId" clId="{62321961-2212-46A1-A6F7-314573BA3794}" dt="2021-12-31T07:07:04.105" v="952"/>
        <pc:sldMkLst>
          <pc:docMk/>
          <pc:sldMk cId="0" sldId="263"/>
        </pc:sldMkLst>
      </pc:sldChg>
      <pc:sldChg chg="del">
        <pc:chgData name="Chipo Zumburani" userId="8b966a7cf75ca514" providerId="LiveId" clId="{62321961-2212-46A1-A6F7-314573BA3794}" dt="2021-12-31T08:15:52.767" v="1261" actId="47"/>
        <pc:sldMkLst>
          <pc:docMk/>
          <pc:sldMk cId="0" sldId="283"/>
        </pc:sldMkLst>
      </pc:sldChg>
      <pc:sldChg chg="modSp mod">
        <pc:chgData name="Chipo Zumburani" userId="8b966a7cf75ca514" providerId="LiveId" clId="{62321961-2212-46A1-A6F7-314573BA3794}" dt="2021-12-31T06:40:21.847" v="115" actId="14100"/>
        <pc:sldMkLst>
          <pc:docMk/>
          <pc:sldMk cId="0" sldId="322"/>
        </pc:sldMkLst>
        <pc:spChg chg="mod">
          <ac:chgData name="Chipo Zumburani" userId="8b966a7cf75ca514" providerId="LiveId" clId="{62321961-2212-46A1-A6F7-314573BA3794}" dt="2021-12-31T06:40:21.847" v="115" actId="14100"/>
          <ac:spMkLst>
            <pc:docMk/>
            <pc:sldMk cId="0" sldId="322"/>
            <ac:spMk id="7" creationId="{00000000-0000-0000-0000-000000000000}"/>
          </ac:spMkLst>
        </pc:spChg>
        <pc:cxnChg chg="mod">
          <ac:chgData name="Chipo Zumburani" userId="8b966a7cf75ca514" providerId="LiveId" clId="{62321961-2212-46A1-A6F7-314573BA3794}" dt="2021-12-31T03:41:07.896" v="1" actId="1076"/>
          <ac:cxnSpMkLst>
            <pc:docMk/>
            <pc:sldMk cId="0" sldId="322"/>
            <ac:cxnSpMk id="9" creationId="{00000000-0000-0000-0000-000000000000}"/>
          </ac:cxnSpMkLst>
        </pc:cxnChg>
      </pc:sldChg>
      <pc:sldChg chg="modSp mod ord">
        <pc:chgData name="Chipo Zumburani" userId="8b966a7cf75ca514" providerId="LiveId" clId="{62321961-2212-46A1-A6F7-314573BA3794}" dt="2021-12-31T07:04:42.251" v="893" actId="5793"/>
        <pc:sldMkLst>
          <pc:docMk/>
          <pc:sldMk cId="0" sldId="323"/>
        </pc:sldMkLst>
        <pc:spChg chg="mod">
          <ac:chgData name="Chipo Zumburani" userId="8b966a7cf75ca514" providerId="LiveId" clId="{62321961-2212-46A1-A6F7-314573BA3794}" dt="2021-12-31T07:04:42.251" v="893" actId="5793"/>
          <ac:spMkLst>
            <pc:docMk/>
            <pc:sldMk cId="0" sldId="323"/>
            <ac:spMk id="2" creationId="{00000000-0000-0000-0000-000000000000}"/>
          </ac:spMkLst>
        </pc:spChg>
        <pc:spChg chg="mod">
          <ac:chgData name="Chipo Zumburani" userId="8b966a7cf75ca514" providerId="LiveId" clId="{62321961-2212-46A1-A6F7-314573BA3794}" dt="2021-12-31T06:49:46.464" v="340" actId="20577"/>
          <ac:spMkLst>
            <pc:docMk/>
            <pc:sldMk cId="0" sldId="323"/>
            <ac:spMk id="7" creationId="{536586A0-D5C9-4BC8-AF8A-856071F9718D}"/>
          </ac:spMkLst>
        </pc:spChg>
      </pc:sldChg>
      <pc:sldChg chg="modSp mod">
        <pc:chgData name="Chipo Zumburani" userId="8b966a7cf75ca514" providerId="LiveId" clId="{62321961-2212-46A1-A6F7-314573BA3794}" dt="2021-12-31T03:47:00.076" v="73" actId="20577"/>
        <pc:sldMkLst>
          <pc:docMk/>
          <pc:sldMk cId="1610539910" sldId="328"/>
        </pc:sldMkLst>
        <pc:spChg chg="mod">
          <ac:chgData name="Chipo Zumburani" userId="8b966a7cf75ca514" providerId="LiveId" clId="{62321961-2212-46A1-A6F7-314573BA3794}" dt="2021-12-31T03:47:00.076" v="73" actId="20577"/>
          <ac:spMkLst>
            <pc:docMk/>
            <pc:sldMk cId="1610539910" sldId="328"/>
            <ac:spMk id="44" creationId="{00000000-0000-0000-0000-000000000000}"/>
          </ac:spMkLst>
        </pc:spChg>
      </pc:sldChg>
      <pc:sldChg chg="modSp mod">
        <pc:chgData name="Chipo Zumburani" userId="8b966a7cf75ca514" providerId="LiveId" clId="{62321961-2212-46A1-A6F7-314573BA3794}" dt="2021-12-31T03:47:35.873" v="87" actId="20577"/>
        <pc:sldMkLst>
          <pc:docMk/>
          <pc:sldMk cId="3734817501" sldId="329"/>
        </pc:sldMkLst>
        <pc:spChg chg="mod">
          <ac:chgData name="Chipo Zumburani" userId="8b966a7cf75ca514" providerId="LiveId" clId="{62321961-2212-46A1-A6F7-314573BA3794}" dt="2021-12-31T03:47:35.873" v="87" actId="20577"/>
          <ac:spMkLst>
            <pc:docMk/>
            <pc:sldMk cId="3734817501" sldId="329"/>
            <ac:spMk id="44" creationId="{00000000-0000-0000-0000-000000000000}"/>
          </ac:spMkLst>
        </pc:spChg>
      </pc:sldChg>
      <pc:sldChg chg="ord">
        <pc:chgData name="Chipo Zumburani" userId="8b966a7cf75ca514" providerId="LiveId" clId="{62321961-2212-46A1-A6F7-314573BA3794}" dt="2021-12-31T07:07:40.498" v="954"/>
        <pc:sldMkLst>
          <pc:docMk/>
          <pc:sldMk cId="3952661426" sldId="332"/>
        </pc:sldMkLst>
      </pc:sldChg>
      <pc:sldChg chg="modSp mod">
        <pc:chgData name="Chipo Zumburani" userId="8b966a7cf75ca514" providerId="LiveId" clId="{62321961-2212-46A1-A6F7-314573BA3794}" dt="2021-12-31T03:49:08.512" v="111" actId="20577"/>
        <pc:sldMkLst>
          <pc:docMk/>
          <pc:sldMk cId="4002981895" sldId="340"/>
        </pc:sldMkLst>
        <pc:spChg chg="mod">
          <ac:chgData name="Chipo Zumburani" userId="8b966a7cf75ca514" providerId="LiveId" clId="{62321961-2212-46A1-A6F7-314573BA3794}" dt="2021-12-31T03:49:08.512" v="111" actId="20577"/>
          <ac:spMkLst>
            <pc:docMk/>
            <pc:sldMk cId="4002981895" sldId="340"/>
            <ac:spMk id="44" creationId="{00000000-0000-0000-0000-000000000000}"/>
          </ac:spMkLst>
        </pc:spChg>
      </pc:sldChg>
      <pc:sldChg chg="del">
        <pc:chgData name="Chipo Zumburani" userId="8b966a7cf75ca514" providerId="LiveId" clId="{62321961-2212-46A1-A6F7-314573BA3794}" dt="2021-12-31T08:16:04.435" v="1264" actId="47"/>
        <pc:sldMkLst>
          <pc:docMk/>
          <pc:sldMk cId="878413507" sldId="344"/>
        </pc:sldMkLst>
      </pc:sldChg>
      <pc:sldChg chg="modSp mod">
        <pc:chgData name="Chipo Zumburani" userId="8b966a7cf75ca514" providerId="LiveId" clId="{62321961-2212-46A1-A6F7-314573BA3794}" dt="2021-12-31T08:15:37.887" v="1260" actId="20577"/>
        <pc:sldMkLst>
          <pc:docMk/>
          <pc:sldMk cId="3034943303" sldId="347"/>
        </pc:sldMkLst>
        <pc:spChg chg="mod">
          <ac:chgData name="Chipo Zumburani" userId="8b966a7cf75ca514" providerId="LiveId" clId="{62321961-2212-46A1-A6F7-314573BA3794}" dt="2021-12-31T08:15:37.887" v="1260" actId="20577"/>
          <ac:spMkLst>
            <pc:docMk/>
            <pc:sldMk cId="3034943303" sldId="347"/>
            <ac:spMk id="22" creationId="{00000000-0000-0000-0000-000000000000}"/>
          </ac:spMkLst>
        </pc:spChg>
        <pc:spChg chg="mod">
          <ac:chgData name="Chipo Zumburani" userId="8b966a7cf75ca514" providerId="LiveId" clId="{62321961-2212-46A1-A6F7-314573BA3794}" dt="2021-12-31T08:14:35.878" v="1145" actId="20577"/>
          <ac:spMkLst>
            <pc:docMk/>
            <pc:sldMk cId="3034943303" sldId="347"/>
            <ac:spMk id="44" creationId="{00000000-0000-0000-0000-000000000000}"/>
          </ac:spMkLst>
        </pc:spChg>
      </pc:sldChg>
      <pc:sldChg chg="addSp delSp modSp add del mod">
        <pc:chgData name="Chipo Zumburani" userId="8b966a7cf75ca514" providerId="LiveId" clId="{62321961-2212-46A1-A6F7-314573BA3794}" dt="2021-12-31T08:16:49.022" v="1301" actId="20577"/>
        <pc:sldMkLst>
          <pc:docMk/>
          <pc:sldMk cId="3951129738" sldId="348"/>
        </pc:sldMkLst>
        <pc:spChg chg="add del mod">
          <ac:chgData name="Chipo Zumburani" userId="8b966a7cf75ca514" providerId="LiveId" clId="{62321961-2212-46A1-A6F7-314573BA3794}" dt="2021-12-31T08:16:49.022" v="1301" actId="20577"/>
          <ac:spMkLst>
            <pc:docMk/>
            <pc:sldMk cId="3951129738" sldId="348"/>
            <ac:spMk id="40" creationId="{9B249AE8-5E0D-4D23-A3AA-11520FA99B73}"/>
          </ac:spMkLst>
        </pc:spChg>
      </pc:sldChg>
      <pc:sldChg chg="del">
        <pc:chgData name="Chipo Zumburani" userId="8b966a7cf75ca514" providerId="LiveId" clId="{62321961-2212-46A1-A6F7-314573BA3794}" dt="2021-12-31T08:17:03.427" v="1302" actId="47"/>
        <pc:sldMkLst>
          <pc:docMk/>
          <pc:sldMk cId="701024004" sldId="349"/>
        </pc:sldMkLst>
      </pc:sldChg>
      <pc:sldChg chg="del">
        <pc:chgData name="Chipo Zumburani" userId="8b966a7cf75ca514" providerId="LiveId" clId="{62321961-2212-46A1-A6F7-314573BA3794}" dt="2021-12-31T08:15:58.245" v="1263" actId="47"/>
        <pc:sldMkLst>
          <pc:docMk/>
          <pc:sldMk cId="253074961" sldId="355"/>
        </pc:sldMkLst>
      </pc:sldChg>
      <pc:sldChg chg="del">
        <pc:chgData name="Chipo Zumburani" userId="8b966a7cf75ca514" providerId="LiveId" clId="{62321961-2212-46A1-A6F7-314573BA3794}" dt="2021-12-31T08:15:55.907" v="1262" actId="47"/>
        <pc:sldMkLst>
          <pc:docMk/>
          <pc:sldMk cId="3143286969" sldId="356"/>
        </pc:sldMkLst>
      </pc:sldChg>
      <pc:sldChg chg="ord">
        <pc:chgData name="Chipo Zumburani" userId="8b966a7cf75ca514" providerId="LiveId" clId="{62321961-2212-46A1-A6F7-314573BA3794}" dt="2021-12-31T07:07:45.636" v="956"/>
        <pc:sldMkLst>
          <pc:docMk/>
          <pc:sldMk cId="390565494" sldId="359"/>
        </pc:sldMkLst>
      </pc:sldChg>
      <pc:sldChg chg="modSp add mod">
        <pc:chgData name="Chipo Zumburani" userId="8b966a7cf75ca514" providerId="LiveId" clId="{62321961-2212-46A1-A6F7-314573BA3794}" dt="2021-12-31T08:17:46.376" v="1303" actId="6549"/>
        <pc:sldMkLst>
          <pc:docMk/>
          <pc:sldMk cId="3097403547" sldId="361"/>
        </pc:sldMkLst>
        <pc:spChg chg="mod">
          <ac:chgData name="Chipo Zumburani" userId="8b966a7cf75ca514" providerId="LiveId" clId="{62321961-2212-46A1-A6F7-314573BA3794}" dt="2021-12-31T08:17:46.376" v="1303" actId="6549"/>
          <ac:spMkLst>
            <pc:docMk/>
            <pc:sldMk cId="3097403547" sldId="361"/>
            <ac:spMk id="22" creationId="{00000000-0000-0000-0000-000000000000}"/>
          </ac:spMkLst>
        </pc:spChg>
        <pc:spChg chg="mod">
          <ac:chgData name="Chipo Zumburani" userId="8b966a7cf75ca514" providerId="LiveId" clId="{62321961-2212-46A1-A6F7-314573BA3794}" dt="2021-12-31T08:10:28.083" v="976" actId="20577"/>
          <ac:spMkLst>
            <pc:docMk/>
            <pc:sldMk cId="3097403547" sldId="361"/>
            <ac:spMk id="44" creationId="{00000000-0000-0000-0000-000000000000}"/>
          </ac:spMkLst>
        </pc:spChg>
      </pc:sldChg>
      <pc:sldChg chg="modSp add mod ord">
        <pc:chgData name="Chipo Zumburani" userId="8b966a7cf75ca514" providerId="LiveId" clId="{62321961-2212-46A1-A6F7-314573BA3794}" dt="2021-12-31T10:13:21.713" v="1934" actId="1076"/>
        <pc:sldMkLst>
          <pc:docMk/>
          <pc:sldMk cId="532041130" sldId="362"/>
        </pc:sldMkLst>
        <pc:spChg chg="mod">
          <ac:chgData name="Chipo Zumburani" userId="8b966a7cf75ca514" providerId="LiveId" clId="{62321961-2212-46A1-A6F7-314573BA3794}" dt="2021-12-31T10:13:21.713" v="1934" actId="1076"/>
          <ac:spMkLst>
            <pc:docMk/>
            <pc:sldMk cId="532041130" sldId="362"/>
            <ac:spMk id="22" creationId="{00000000-0000-0000-0000-000000000000}"/>
          </ac:spMkLst>
        </pc:spChg>
        <pc:spChg chg="mod">
          <ac:chgData name="Chipo Zumburani" userId="8b966a7cf75ca514" providerId="LiveId" clId="{62321961-2212-46A1-A6F7-314573BA3794}" dt="2021-12-31T08:20:14.768" v="1319" actId="20577"/>
          <ac:spMkLst>
            <pc:docMk/>
            <pc:sldMk cId="532041130" sldId="362"/>
            <ac:spMk id="44" creationId="{00000000-0000-0000-0000-000000000000}"/>
          </ac:spMkLst>
        </pc:spChg>
      </pc:sldChg>
      <pc:sldChg chg="modSp add mod ord">
        <pc:chgData name="Chipo Zumburani" userId="8b966a7cf75ca514" providerId="LiveId" clId="{62321961-2212-46A1-A6F7-314573BA3794}" dt="2021-12-31T08:29:43.650" v="1765" actId="6549"/>
        <pc:sldMkLst>
          <pc:docMk/>
          <pc:sldMk cId="880708516" sldId="363"/>
        </pc:sldMkLst>
        <pc:spChg chg="mod">
          <ac:chgData name="Chipo Zumburani" userId="8b966a7cf75ca514" providerId="LiveId" clId="{62321961-2212-46A1-A6F7-314573BA3794}" dt="2021-12-31T08:29:43.650" v="1765" actId="6549"/>
          <ac:spMkLst>
            <pc:docMk/>
            <pc:sldMk cId="880708516" sldId="363"/>
            <ac:spMk id="22" creationId="{00000000-0000-0000-0000-000000000000}"/>
          </ac:spMkLst>
        </pc:spChg>
        <pc:spChg chg="mod">
          <ac:chgData name="Chipo Zumburani" userId="8b966a7cf75ca514" providerId="LiveId" clId="{62321961-2212-46A1-A6F7-314573BA3794}" dt="2021-12-31T08:28:31.244" v="1581" actId="20577"/>
          <ac:spMkLst>
            <pc:docMk/>
            <pc:sldMk cId="880708516" sldId="363"/>
            <ac:spMk id="4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doing-handshakes-3183197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people-holding-each-other-s-hands-3184436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doing-handshakes-3183197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people-holding-each-other-s-hands-3184436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doing-handshakes-3183197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people-holding-each-other-s-hands-3184436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doing-handshakes-3183197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people-holding-each-other-s-hands-3184436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doing-handshakes-3183197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people-holding-each-other-s-hands-3184436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doing-handshakes-3183197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people-holding-each-other-s-hands-3184436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people-doing-handshakes-3183197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hoto-of-people-holding-each-other-s-hands-3184436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910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https://www.pexels.com/photo/photo-of-people-doing-handshakes-3183197/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https://www.pexels.com/photo/photo-of-people-holding-each-other-s-hands-3184436/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313E-4FDD-43D6-B7BE-776DF8C4F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86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https://www.pexels.com/photo/photo-of-people-doing-handshakes-3183197/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https://www.pexels.com/photo/photo-of-people-holding-each-other-s-hands-3184436/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313E-4FDD-43D6-B7BE-776DF8C4F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33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https://www.pexels.com/photo/photo-of-people-doing-handshakes-3183197/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https://www.pexels.com/photo/photo-of-people-holding-each-other-s-hands-3184436/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313E-4FDD-43D6-B7BE-776DF8C4F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9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https://www.pexels.com/photo/photo-of-people-doing-handshakes-3183197/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https://www.pexels.com/photo/photo-of-people-holding-each-other-s-hands-3184436/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313E-4FDD-43D6-B7BE-776DF8C4F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74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https://www.pexels.com/photo/photo-of-people-doing-handshakes-3183197/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https://www.pexels.com/photo/photo-of-people-holding-each-other-s-hands-3184436/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313E-4FDD-43D6-B7BE-776DF8C4F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07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https://www.pexels.com/photo/photo-of-people-doing-handshakes-3183197/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https://www.pexels.com/photo/photo-of-people-holding-each-other-s-hands-3184436/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313E-4FDD-43D6-B7BE-776DF8C4F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https://www.pexels.com/photo/photo-of-people-doing-handshakes-3183197/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https://www.pexels.com/photo/photo-of-people-holding-each-other-s-hands-3184436/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313E-4FDD-43D6-B7BE-776DF8C4F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8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/>
          <a:stretch/>
        </p:blipFill>
        <p:spPr>
          <a:xfrm flipH="1">
            <a:off x="-2" y="1"/>
            <a:ext cx="12190413" cy="6859588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787428" y="1726217"/>
            <a:ext cx="6831461" cy="199907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787428" y="1069079"/>
            <a:ext cx="5451794" cy="55291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9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22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">
            <a:extLst>
              <a:ext uri="{FF2B5EF4-FFF2-40B4-BE49-F238E27FC236}">
                <a16:creationId xmlns:a16="http://schemas.microsoft.com/office/drawing/2014/main" id="{FE83FE1B-F8AF-4B15-9093-B96C542E1A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0467" y="2607094"/>
            <a:ext cx="3701752" cy="3237851"/>
          </a:xfrm>
          <a:custGeom>
            <a:avLst/>
            <a:gdLst>
              <a:gd name="connsiteX0" fmla="*/ 3793399 w 7498460"/>
              <a:gd name="connsiteY0" fmla="*/ 1020 h 6556384"/>
              <a:gd name="connsiteX1" fmla="*/ 7481314 w 7498460"/>
              <a:gd name="connsiteY1" fmla="*/ 3612297 h 6556384"/>
              <a:gd name="connsiteX2" fmla="*/ 4031492 w 7498460"/>
              <a:gd name="connsiteY2" fmla="*/ 6468796 h 6556384"/>
              <a:gd name="connsiteX3" fmla="*/ 1396548 w 7498460"/>
              <a:gd name="connsiteY3" fmla="*/ 6122608 h 6556384"/>
              <a:gd name="connsiteX4" fmla="*/ 74 w 7498460"/>
              <a:gd name="connsiteY4" fmla="*/ 3525305 h 6556384"/>
              <a:gd name="connsiteX5" fmla="*/ 2725916 w 7498460"/>
              <a:gd name="connsiteY5" fmla="*/ 191240 h 6556384"/>
              <a:gd name="connsiteX6" fmla="*/ 3793399 w 7498460"/>
              <a:gd name="connsiteY6" fmla="*/ 1020 h 655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98460" h="6556384">
                <a:moveTo>
                  <a:pt x="3793399" y="1020"/>
                </a:moveTo>
                <a:cubicBezTo>
                  <a:pt x="5742137" y="-44758"/>
                  <a:pt x="7702709" y="1456171"/>
                  <a:pt x="7481314" y="3612297"/>
                </a:cubicBezTo>
                <a:cubicBezTo>
                  <a:pt x="7304492" y="5334363"/>
                  <a:pt x="5550822" y="6170896"/>
                  <a:pt x="4031492" y="6468796"/>
                </a:cubicBezTo>
                <a:cubicBezTo>
                  <a:pt x="3143474" y="6643133"/>
                  <a:pt x="2182308" y="6571767"/>
                  <a:pt x="1396548" y="6122608"/>
                </a:cubicBezTo>
                <a:cubicBezTo>
                  <a:pt x="462369" y="5588591"/>
                  <a:pt x="7530" y="4572038"/>
                  <a:pt x="74" y="3525305"/>
                </a:cubicBezTo>
                <a:cubicBezTo>
                  <a:pt x="-11290" y="1898040"/>
                  <a:pt x="1291804" y="689395"/>
                  <a:pt x="2725916" y="191240"/>
                </a:cubicBezTo>
                <a:cubicBezTo>
                  <a:pt x="3072049" y="71017"/>
                  <a:pt x="3432521" y="9498"/>
                  <a:pt x="3793399" y="10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6CE30C6-9327-4D0F-8A91-5DD4EABBE16E}"/>
              </a:ext>
            </a:extLst>
          </p:cNvPr>
          <p:cNvSpPr/>
          <p:nvPr userDrawn="1"/>
        </p:nvSpPr>
        <p:spPr>
          <a:xfrm>
            <a:off x="1726975" y="2608986"/>
            <a:ext cx="3872039" cy="3386802"/>
          </a:xfrm>
          <a:custGeom>
            <a:avLst/>
            <a:gdLst>
              <a:gd name="connsiteX0" fmla="*/ 21 w 2136302"/>
              <a:gd name="connsiteY0" fmla="*/ 1004356 h 1867909"/>
              <a:gd name="connsiteX1" fmla="*/ 397875 w 2136302"/>
              <a:gd name="connsiteY1" fmla="*/ 1744326 h 1867909"/>
              <a:gd name="connsiteX2" fmla="*/ 1148568 w 2136302"/>
              <a:gd name="connsiteY2" fmla="*/ 1842955 h 1867909"/>
              <a:gd name="connsiteX3" fmla="*/ 2131418 w 2136302"/>
              <a:gd name="connsiteY3" fmla="*/ 1029140 h 1867909"/>
              <a:gd name="connsiteX4" fmla="*/ 776610 w 2136302"/>
              <a:gd name="connsiteY4" fmla="*/ 54484 h 1867909"/>
              <a:gd name="connsiteX5" fmla="*/ 21 w 2136302"/>
              <a:gd name="connsiteY5" fmla="*/ 1004356 h 186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6302" h="1867909">
                <a:moveTo>
                  <a:pt x="21" y="1004356"/>
                </a:moveTo>
                <a:cubicBezTo>
                  <a:pt x="2145" y="1302570"/>
                  <a:pt x="131729" y="1592185"/>
                  <a:pt x="397875" y="1744326"/>
                </a:cubicBezTo>
                <a:cubicBezTo>
                  <a:pt x="621737" y="1872291"/>
                  <a:pt x="895572" y="1892624"/>
                  <a:pt x="1148568" y="1842955"/>
                </a:cubicBezTo>
                <a:cubicBezTo>
                  <a:pt x="1581422" y="1758084"/>
                  <a:pt x="2081041" y="1519756"/>
                  <a:pt x="2131418" y="1029140"/>
                </a:cubicBezTo>
                <a:cubicBezTo>
                  <a:pt x="2206173" y="301107"/>
                  <a:pt x="1407734" y="-164725"/>
                  <a:pt x="776610" y="54484"/>
                </a:cubicBezTo>
                <a:cubicBezTo>
                  <a:pt x="368033" y="196408"/>
                  <a:pt x="-3216" y="540750"/>
                  <a:pt x="21" y="1004356"/>
                </a:cubicBezTo>
                <a:close/>
              </a:path>
            </a:pathLst>
          </a:custGeom>
          <a:noFill/>
          <a:ln w="10109" cap="flat">
            <a:solidFill>
              <a:srgbClr val="F5F5F5"/>
            </a:solidFill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0AE6300A-E5F7-495A-86B1-503009618A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6389" y="2614914"/>
            <a:ext cx="3701752" cy="3237851"/>
          </a:xfrm>
          <a:custGeom>
            <a:avLst/>
            <a:gdLst>
              <a:gd name="connsiteX0" fmla="*/ 3793399 w 7498460"/>
              <a:gd name="connsiteY0" fmla="*/ 1020 h 6556384"/>
              <a:gd name="connsiteX1" fmla="*/ 7481314 w 7498460"/>
              <a:gd name="connsiteY1" fmla="*/ 3612297 h 6556384"/>
              <a:gd name="connsiteX2" fmla="*/ 4031492 w 7498460"/>
              <a:gd name="connsiteY2" fmla="*/ 6468796 h 6556384"/>
              <a:gd name="connsiteX3" fmla="*/ 1396548 w 7498460"/>
              <a:gd name="connsiteY3" fmla="*/ 6122608 h 6556384"/>
              <a:gd name="connsiteX4" fmla="*/ 74 w 7498460"/>
              <a:gd name="connsiteY4" fmla="*/ 3525305 h 6556384"/>
              <a:gd name="connsiteX5" fmla="*/ 2725916 w 7498460"/>
              <a:gd name="connsiteY5" fmla="*/ 191240 h 6556384"/>
              <a:gd name="connsiteX6" fmla="*/ 3793399 w 7498460"/>
              <a:gd name="connsiteY6" fmla="*/ 1020 h 655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98460" h="6556384">
                <a:moveTo>
                  <a:pt x="3793399" y="1020"/>
                </a:moveTo>
                <a:cubicBezTo>
                  <a:pt x="5742137" y="-44758"/>
                  <a:pt x="7702709" y="1456171"/>
                  <a:pt x="7481314" y="3612297"/>
                </a:cubicBezTo>
                <a:cubicBezTo>
                  <a:pt x="7304492" y="5334363"/>
                  <a:pt x="5550822" y="6170896"/>
                  <a:pt x="4031492" y="6468796"/>
                </a:cubicBezTo>
                <a:cubicBezTo>
                  <a:pt x="3143474" y="6643133"/>
                  <a:pt x="2182308" y="6571767"/>
                  <a:pt x="1396548" y="6122608"/>
                </a:cubicBezTo>
                <a:cubicBezTo>
                  <a:pt x="462369" y="5588591"/>
                  <a:pt x="7530" y="4572038"/>
                  <a:pt x="74" y="3525305"/>
                </a:cubicBezTo>
                <a:cubicBezTo>
                  <a:pt x="-11290" y="1898040"/>
                  <a:pt x="1291804" y="689395"/>
                  <a:pt x="2725916" y="191240"/>
                </a:cubicBezTo>
                <a:cubicBezTo>
                  <a:pt x="3072049" y="71017"/>
                  <a:pt x="3432521" y="9498"/>
                  <a:pt x="3793399" y="10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44DA1E97-E0B6-46D6-94EB-514350B7C870}"/>
              </a:ext>
            </a:extLst>
          </p:cNvPr>
          <p:cNvSpPr/>
          <p:nvPr userDrawn="1"/>
        </p:nvSpPr>
        <p:spPr>
          <a:xfrm>
            <a:off x="6592897" y="2616806"/>
            <a:ext cx="3872039" cy="3386802"/>
          </a:xfrm>
          <a:custGeom>
            <a:avLst/>
            <a:gdLst>
              <a:gd name="connsiteX0" fmla="*/ 21 w 2136302"/>
              <a:gd name="connsiteY0" fmla="*/ 1004356 h 1867909"/>
              <a:gd name="connsiteX1" fmla="*/ 397875 w 2136302"/>
              <a:gd name="connsiteY1" fmla="*/ 1744326 h 1867909"/>
              <a:gd name="connsiteX2" fmla="*/ 1148568 w 2136302"/>
              <a:gd name="connsiteY2" fmla="*/ 1842955 h 1867909"/>
              <a:gd name="connsiteX3" fmla="*/ 2131418 w 2136302"/>
              <a:gd name="connsiteY3" fmla="*/ 1029140 h 1867909"/>
              <a:gd name="connsiteX4" fmla="*/ 776610 w 2136302"/>
              <a:gd name="connsiteY4" fmla="*/ 54484 h 1867909"/>
              <a:gd name="connsiteX5" fmla="*/ 21 w 2136302"/>
              <a:gd name="connsiteY5" fmla="*/ 1004356 h 186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6302" h="1867909">
                <a:moveTo>
                  <a:pt x="21" y="1004356"/>
                </a:moveTo>
                <a:cubicBezTo>
                  <a:pt x="2145" y="1302570"/>
                  <a:pt x="131729" y="1592185"/>
                  <a:pt x="397875" y="1744326"/>
                </a:cubicBezTo>
                <a:cubicBezTo>
                  <a:pt x="621737" y="1872291"/>
                  <a:pt x="895572" y="1892624"/>
                  <a:pt x="1148568" y="1842955"/>
                </a:cubicBezTo>
                <a:cubicBezTo>
                  <a:pt x="1581422" y="1758084"/>
                  <a:pt x="2081041" y="1519756"/>
                  <a:pt x="2131418" y="1029140"/>
                </a:cubicBezTo>
                <a:cubicBezTo>
                  <a:pt x="2206173" y="301107"/>
                  <a:pt x="1407734" y="-164725"/>
                  <a:pt x="776610" y="54484"/>
                </a:cubicBezTo>
                <a:cubicBezTo>
                  <a:pt x="368033" y="196408"/>
                  <a:pt x="-3216" y="540750"/>
                  <a:pt x="21" y="1004356"/>
                </a:cubicBezTo>
                <a:close/>
              </a:path>
            </a:pathLst>
          </a:custGeom>
          <a:noFill/>
          <a:ln w="10109" cap="flat">
            <a:solidFill>
              <a:srgbClr val="F5F5F5"/>
            </a:solidFill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38613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A6ECD7C-9080-428A-98B4-477DCE6F52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68594" y="494754"/>
            <a:ext cx="2686177" cy="3112882"/>
          </a:xfrm>
          <a:custGeom>
            <a:avLst/>
            <a:gdLst>
              <a:gd name="connsiteX0" fmla="*/ 2221236 w 4210967"/>
              <a:gd name="connsiteY0" fmla="*/ 1332 h 4878122"/>
              <a:gd name="connsiteX1" fmla="*/ 3846957 w 4210967"/>
              <a:gd name="connsiteY1" fmla="*/ 714701 h 4878122"/>
              <a:gd name="connsiteX2" fmla="*/ 4209036 w 4210967"/>
              <a:gd name="connsiteY2" fmla="*/ 2471031 h 4878122"/>
              <a:gd name="connsiteX3" fmla="*/ 3892611 w 4210967"/>
              <a:gd name="connsiteY3" fmla="*/ 4210806 h 4878122"/>
              <a:gd name="connsiteX4" fmla="*/ 2324979 w 4210967"/>
              <a:gd name="connsiteY4" fmla="*/ 4876221 h 4878122"/>
              <a:gd name="connsiteX5" fmla="*/ 727947 w 4210967"/>
              <a:gd name="connsiteY5" fmla="*/ 4107451 h 4878122"/>
              <a:gd name="connsiteX6" fmla="*/ 5058 w 4210967"/>
              <a:gd name="connsiteY6" fmla="*/ 2513279 h 4878122"/>
              <a:gd name="connsiteX7" fmla="*/ 558816 w 4210967"/>
              <a:gd name="connsiteY7" fmla="*/ 816172 h 4878122"/>
              <a:gd name="connsiteX8" fmla="*/ 2221236 w 4210967"/>
              <a:gd name="connsiteY8" fmla="*/ 1332 h 487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967" h="4878122">
                <a:moveTo>
                  <a:pt x="2221236" y="1332"/>
                </a:moveTo>
                <a:cubicBezTo>
                  <a:pt x="2858961" y="-21600"/>
                  <a:pt x="3512036" y="253138"/>
                  <a:pt x="3846957" y="714701"/>
                </a:cubicBezTo>
                <a:cubicBezTo>
                  <a:pt x="4181876" y="1176266"/>
                  <a:pt x="4200787" y="1826733"/>
                  <a:pt x="4209036" y="2471031"/>
                </a:cubicBezTo>
                <a:cubicBezTo>
                  <a:pt x="4217352" y="3119557"/>
                  <a:pt x="4212925" y="3764059"/>
                  <a:pt x="3892611" y="4210806"/>
                </a:cubicBezTo>
                <a:cubicBezTo>
                  <a:pt x="3572295" y="4657550"/>
                  <a:pt x="2931801" y="4902381"/>
                  <a:pt x="2324979" y="4876221"/>
                </a:cubicBezTo>
                <a:cubicBezTo>
                  <a:pt x="1718089" y="4845833"/>
                  <a:pt x="1146953" y="4542309"/>
                  <a:pt x="727947" y="4107451"/>
                </a:cubicBezTo>
                <a:cubicBezTo>
                  <a:pt x="308940" y="3672595"/>
                  <a:pt x="44210" y="3108485"/>
                  <a:pt x="5058" y="2513279"/>
                </a:cubicBezTo>
                <a:cubicBezTo>
                  <a:pt x="-34093" y="1918072"/>
                  <a:pt x="154414" y="1289623"/>
                  <a:pt x="558816" y="816172"/>
                </a:cubicBezTo>
                <a:cubicBezTo>
                  <a:pt x="963216" y="342719"/>
                  <a:pt x="1581364" y="22185"/>
                  <a:pt x="2221236" y="13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32FD1E-B016-48AB-97FB-5A7D0BFA85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508" y="3429794"/>
            <a:ext cx="2686177" cy="3112882"/>
          </a:xfrm>
          <a:custGeom>
            <a:avLst/>
            <a:gdLst>
              <a:gd name="connsiteX0" fmla="*/ 2221236 w 4210967"/>
              <a:gd name="connsiteY0" fmla="*/ 1332 h 4878122"/>
              <a:gd name="connsiteX1" fmla="*/ 3846957 w 4210967"/>
              <a:gd name="connsiteY1" fmla="*/ 714701 h 4878122"/>
              <a:gd name="connsiteX2" fmla="*/ 4209036 w 4210967"/>
              <a:gd name="connsiteY2" fmla="*/ 2471031 h 4878122"/>
              <a:gd name="connsiteX3" fmla="*/ 3892611 w 4210967"/>
              <a:gd name="connsiteY3" fmla="*/ 4210806 h 4878122"/>
              <a:gd name="connsiteX4" fmla="*/ 2324979 w 4210967"/>
              <a:gd name="connsiteY4" fmla="*/ 4876221 h 4878122"/>
              <a:gd name="connsiteX5" fmla="*/ 727947 w 4210967"/>
              <a:gd name="connsiteY5" fmla="*/ 4107451 h 4878122"/>
              <a:gd name="connsiteX6" fmla="*/ 5058 w 4210967"/>
              <a:gd name="connsiteY6" fmla="*/ 2513279 h 4878122"/>
              <a:gd name="connsiteX7" fmla="*/ 558816 w 4210967"/>
              <a:gd name="connsiteY7" fmla="*/ 816172 h 4878122"/>
              <a:gd name="connsiteX8" fmla="*/ 2221236 w 4210967"/>
              <a:gd name="connsiteY8" fmla="*/ 1332 h 487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967" h="4878122">
                <a:moveTo>
                  <a:pt x="2221236" y="1332"/>
                </a:moveTo>
                <a:cubicBezTo>
                  <a:pt x="2858961" y="-21600"/>
                  <a:pt x="3512036" y="253138"/>
                  <a:pt x="3846957" y="714701"/>
                </a:cubicBezTo>
                <a:cubicBezTo>
                  <a:pt x="4181876" y="1176266"/>
                  <a:pt x="4200787" y="1826733"/>
                  <a:pt x="4209036" y="2471031"/>
                </a:cubicBezTo>
                <a:cubicBezTo>
                  <a:pt x="4217352" y="3119557"/>
                  <a:pt x="4212925" y="3764059"/>
                  <a:pt x="3892611" y="4210806"/>
                </a:cubicBezTo>
                <a:cubicBezTo>
                  <a:pt x="3572295" y="4657550"/>
                  <a:pt x="2931801" y="4902381"/>
                  <a:pt x="2324979" y="4876221"/>
                </a:cubicBezTo>
                <a:cubicBezTo>
                  <a:pt x="1718089" y="4845833"/>
                  <a:pt x="1146953" y="4542309"/>
                  <a:pt x="727947" y="4107451"/>
                </a:cubicBezTo>
                <a:cubicBezTo>
                  <a:pt x="308940" y="3672595"/>
                  <a:pt x="44210" y="3108485"/>
                  <a:pt x="5058" y="2513279"/>
                </a:cubicBezTo>
                <a:cubicBezTo>
                  <a:pt x="-34093" y="1918072"/>
                  <a:pt x="154414" y="1289623"/>
                  <a:pt x="558816" y="816172"/>
                </a:cubicBezTo>
                <a:cubicBezTo>
                  <a:pt x="963216" y="342719"/>
                  <a:pt x="1581364" y="22185"/>
                  <a:pt x="2221236" y="13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03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36F39F0-6F69-42D0-93A2-C369360023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8723" y="1918144"/>
            <a:ext cx="2577764" cy="2578697"/>
          </a:xfrm>
          <a:custGeom>
            <a:avLst/>
            <a:gdLst>
              <a:gd name="connsiteX0" fmla="*/ 1289050 w 2578100"/>
              <a:gd name="connsiteY0" fmla="*/ 0 h 2578100"/>
              <a:gd name="connsiteX1" fmla="*/ 2578100 w 2578100"/>
              <a:gd name="connsiteY1" fmla="*/ 1289050 h 2578100"/>
              <a:gd name="connsiteX2" fmla="*/ 1289050 w 2578100"/>
              <a:gd name="connsiteY2" fmla="*/ 2578100 h 2578100"/>
              <a:gd name="connsiteX3" fmla="*/ 0 w 2578100"/>
              <a:gd name="connsiteY3" fmla="*/ 1289050 h 2578100"/>
              <a:gd name="connsiteX4" fmla="*/ 1289050 w 2578100"/>
              <a:gd name="connsiteY4" fmla="*/ 0 h 257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100" h="2578100">
                <a:moveTo>
                  <a:pt x="1289050" y="0"/>
                </a:moveTo>
                <a:cubicBezTo>
                  <a:pt x="2000973" y="0"/>
                  <a:pt x="2578100" y="577127"/>
                  <a:pt x="2578100" y="1289050"/>
                </a:cubicBezTo>
                <a:cubicBezTo>
                  <a:pt x="2578100" y="2000973"/>
                  <a:pt x="2000973" y="2578100"/>
                  <a:pt x="1289050" y="2578100"/>
                </a:cubicBezTo>
                <a:cubicBezTo>
                  <a:pt x="577127" y="2578100"/>
                  <a:pt x="0" y="2000973"/>
                  <a:pt x="0" y="1289050"/>
                </a:cubicBezTo>
                <a:cubicBezTo>
                  <a:pt x="0" y="577127"/>
                  <a:pt x="577127" y="0"/>
                  <a:pt x="128905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9DF598-AB0A-446A-8547-BD78AF4E20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6325" y="3899803"/>
            <a:ext cx="2577764" cy="2578697"/>
          </a:xfrm>
          <a:custGeom>
            <a:avLst/>
            <a:gdLst>
              <a:gd name="connsiteX0" fmla="*/ 1289050 w 2578100"/>
              <a:gd name="connsiteY0" fmla="*/ 0 h 2578100"/>
              <a:gd name="connsiteX1" fmla="*/ 2578100 w 2578100"/>
              <a:gd name="connsiteY1" fmla="*/ 1289050 h 2578100"/>
              <a:gd name="connsiteX2" fmla="*/ 1289050 w 2578100"/>
              <a:gd name="connsiteY2" fmla="*/ 2578100 h 2578100"/>
              <a:gd name="connsiteX3" fmla="*/ 0 w 2578100"/>
              <a:gd name="connsiteY3" fmla="*/ 1289050 h 2578100"/>
              <a:gd name="connsiteX4" fmla="*/ 1289050 w 2578100"/>
              <a:gd name="connsiteY4" fmla="*/ 0 h 257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100" h="2578100">
                <a:moveTo>
                  <a:pt x="1289050" y="0"/>
                </a:moveTo>
                <a:cubicBezTo>
                  <a:pt x="2000973" y="0"/>
                  <a:pt x="2578100" y="577127"/>
                  <a:pt x="2578100" y="1289050"/>
                </a:cubicBezTo>
                <a:cubicBezTo>
                  <a:pt x="2578100" y="2000973"/>
                  <a:pt x="2000973" y="2578100"/>
                  <a:pt x="1289050" y="2578100"/>
                </a:cubicBezTo>
                <a:cubicBezTo>
                  <a:pt x="577127" y="2578100"/>
                  <a:pt x="0" y="2000973"/>
                  <a:pt x="0" y="1289050"/>
                </a:cubicBezTo>
                <a:cubicBezTo>
                  <a:pt x="0" y="577127"/>
                  <a:pt x="577127" y="0"/>
                  <a:pt x="128905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2790946-13C1-4203-9D3F-AB0BC9C205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3926" y="1918144"/>
            <a:ext cx="2577764" cy="2578697"/>
          </a:xfrm>
          <a:custGeom>
            <a:avLst/>
            <a:gdLst>
              <a:gd name="connsiteX0" fmla="*/ 1289050 w 2578100"/>
              <a:gd name="connsiteY0" fmla="*/ 0 h 2578100"/>
              <a:gd name="connsiteX1" fmla="*/ 2578100 w 2578100"/>
              <a:gd name="connsiteY1" fmla="*/ 1289050 h 2578100"/>
              <a:gd name="connsiteX2" fmla="*/ 1289050 w 2578100"/>
              <a:gd name="connsiteY2" fmla="*/ 2578100 h 2578100"/>
              <a:gd name="connsiteX3" fmla="*/ 0 w 2578100"/>
              <a:gd name="connsiteY3" fmla="*/ 1289050 h 2578100"/>
              <a:gd name="connsiteX4" fmla="*/ 1289050 w 2578100"/>
              <a:gd name="connsiteY4" fmla="*/ 0 h 257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100" h="2578100">
                <a:moveTo>
                  <a:pt x="1289050" y="0"/>
                </a:moveTo>
                <a:cubicBezTo>
                  <a:pt x="2000973" y="0"/>
                  <a:pt x="2578100" y="577127"/>
                  <a:pt x="2578100" y="1289050"/>
                </a:cubicBezTo>
                <a:cubicBezTo>
                  <a:pt x="2578100" y="2000973"/>
                  <a:pt x="2000973" y="2578100"/>
                  <a:pt x="1289050" y="2578100"/>
                </a:cubicBezTo>
                <a:cubicBezTo>
                  <a:pt x="577127" y="2578100"/>
                  <a:pt x="0" y="2000973"/>
                  <a:pt x="0" y="1289050"/>
                </a:cubicBezTo>
                <a:cubicBezTo>
                  <a:pt x="0" y="577127"/>
                  <a:pt x="577127" y="0"/>
                  <a:pt x="128905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80F0A8-E6FD-43B2-918A-A120780E5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206" y="0"/>
            <a:ext cx="6095207" cy="6859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9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9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09520" y="326785"/>
            <a:ext cx="10971373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172334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8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671786" y="5128048"/>
            <a:ext cx="8963503" cy="9402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2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37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PPT.com">
            <a:extLst>
              <a:ext uri="{FF2B5EF4-FFF2-40B4-BE49-F238E27FC236}">
                <a16:creationId xmlns:a16="http://schemas.microsoft.com/office/drawing/2014/main" id="{17614EB5-3CC8-4915-99C3-31B5B73849A0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5523780" y="150843"/>
            <a:ext cx="7497484" cy="6557902"/>
          </a:xfrm>
          <a:custGeom>
            <a:avLst/>
            <a:gdLst>
              <a:gd name="connsiteX0" fmla="*/ 3793399 w 7498460"/>
              <a:gd name="connsiteY0" fmla="*/ 1020 h 6556384"/>
              <a:gd name="connsiteX1" fmla="*/ 7481314 w 7498460"/>
              <a:gd name="connsiteY1" fmla="*/ 3612297 h 6556384"/>
              <a:gd name="connsiteX2" fmla="*/ 4031492 w 7498460"/>
              <a:gd name="connsiteY2" fmla="*/ 6468796 h 6556384"/>
              <a:gd name="connsiteX3" fmla="*/ 1396548 w 7498460"/>
              <a:gd name="connsiteY3" fmla="*/ 6122608 h 6556384"/>
              <a:gd name="connsiteX4" fmla="*/ 74 w 7498460"/>
              <a:gd name="connsiteY4" fmla="*/ 3525305 h 6556384"/>
              <a:gd name="connsiteX5" fmla="*/ 2725916 w 7498460"/>
              <a:gd name="connsiteY5" fmla="*/ 191240 h 6556384"/>
              <a:gd name="connsiteX6" fmla="*/ 3793399 w 7498460"/>
              <a:gd name="connsiteY6" fmla="*/ 1020 h 655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98460" h="6556384">
                <a:moveTo>
                  <a:pt x="3793399" y="1020"/>
                </a:moveTo>
                <a:cubicBezTo>
                  <a:pt x="5742137" y="-44758"/>
                  <a:pt x="7702709" y="1456171"/>
                  <a:pt x="7481314" y="3612297"/>
                </a:cubicBezTo>
                <a:cubicBezTo>
                  <a:pt x="7304492" y="5334363"/>
                  <a:pt x="5550822" y="6170896"/>
                  <a:pt x="4031492" y="6468796"/>
                </a:cubicBezTo>
                <a:cubicBezTo>
                  <a:pt x="3143474" y="6643133"/>
                  <a:pt x="2182308" y="6571767"/>
                  <a:pt x="1396548" y="6122608"/>
                </a:cubicBezTo>
                <a:cubicBezTo>
                  <a:pt x="462369" y="5588591"/>
                  <a:pt x="7530" y="4572038"/>
                  <a:pt x="74" y="3525305"/>
                </a:cubicBezTo>
                <a:cubicBezTo>
                  <a:pt x="-11290" y="1898040"/>
                  <a:pt x="1291804" y="689395"/>
                  <a:pt x="2725916" y="191240"/>
                </a:cubicBezTo>
                <a:cubicBezTo>
                  <a:pt x="3072049" y="71017"/>
                  <a:pt x="3432521" y="9498"/>
                  <a:pt x="3793399" y="10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FDA02461-C8BB-4D00-BE9E-12D1BE59E24A}"/>
              </a:ext>
            </a:extLst>
          </p:cNvPr>
          <p:cNvSpPr/>
          <p:nvPr userDrawn="1"/>
        </p:nvSpPr>
        <p:spPr>
          <a:xfrm>
            <a:off x="5460288" y="2"/>
            <a:ext cx="7842379" cy="6859587"/>
          </a:xfrm>
          <a:custGeom>
            <a:avLst/>
            <a:gdLst>
              <a:gd name="connsiteX0" fmla="*/ 21 w 2136302"/>
              <a:gd name="connsiteY0" fmla="*/ 1004356 h 1867909"/>
              <a:gd name="connsiteX1" fmla="*/ 397875 w 2136302"/>
              <a:gd name="connsiteY1" fmla="*/ 1744326 h 1867909"/>
              <a:gd name="connsiteX2" fmla="*/ 1148568 w 2136302"/>
              <a:gd name="connsiteY2" fmla="*/ 1842955 h 1867909"/>
              <a:gd name="connsiteX3" fmla="*/ 2131418 w 2136302"/>
              <a:gd name="connsiteY3" fmla="*/ 1029140 h 1867909"/>
              <a:gd name="connsiteX4" fmla="*/ 776610 w 2136302"/>
              <a:gd name="connsiteY4" fmla="*/ 54484 h 1867909"/>
              <a:gd name="connsiteX5" fmla="*/ 21 w 2136302"/>
              <a:gd name="connsiteY5" fmla="*/ 1004356 h 186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6302" h="1867909">
                <a:moveTo>
                  <a:pt x="21" y="1004356"/>
                </a:moveTo>
                <a:cubicBezTo>
                  <a:pt x="2145" y="1302570"/>
                  <a:pt x="131729" y="1592185"/>
                  <a:pt x="397875" y="1744326"/>
                </a:cubicBezTo>
                <a:cubicBezTo>
                  <a:pt x="621737" y="1872291"/>
                  <a:pt x="895572" y="1892624"/>
                  <a:pt x="1148568" y="1842955"/>
                </a:cubicBezTo>
                <a:cubicBezTo>
                  <a:pt x="1581422" y="1758084"/>
                  <a:pt x="2081041" y="1519756"/>
                  <a:pt x="2131418" y="1029140"/>
                </a:cubicBezTo>
                <a:cubicBezTo>
                  <a:pt x="2206173" y="301107"/>
                  <a:pt x="1407734" y="-164725"/>
                  <a:pt x="776610" y="54484"/>
                </a:cubicBezTo>
                <a:cubicBezTo>
                  <a:pt x="368033" y="196408"/>
                  <a:pt x="-3216" y="540750"/>
                  <a:pt x="21" y="1004356"/>
                </a:cubicBezTo>
                <a:close/>
              </a:path>
            </a:pathLst>
          </a:custGeom>
          <a:noFill/>
          <a:ln w="10109" cap="flat">
            <a:solidFill>
              <a:srgbClr val="F5F5F5"/>
            </a:solidFill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7140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hyperlink" Target="https://www.free-power-point-templates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27F82-EAC3-4AFE-9A9D-3409FA70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61723-88DC-4DA9-B788-1B3B929B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01840-FDCD-4ACD-B5A2-B91136625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908-2366-4F53-9BBA-627193591156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CD1C3-4CC4-46DA-BE3C-A7270B232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80420-36F5-4DD7-9A64-8A3A94676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01532-FC1F-4302-8CE2-421F7A25CC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FE5E9-B107-4218-AA2E-5EC1FA3B56CA}"/>
              </a:ext>
            </a:extLst>
          </p:cNvPr>
          <p:cNvSpPr txBox="1"/>
          <p:nvPr userDrawn="1"/>
        </p:nvSpPr>
        <p:spPr>
          <a:xfrm>
            <a:off x="-46174" y="6891484"/>
            <a:ext cx="6095207" cy="277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https://www.free-power-point-templates.com/</a:t>
            </a:r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7FEDD-6D80-4E9E-BAF9-11E6840FADCA}"/>
              </a:ext>
            </a:extLst>
          </p:cNvPr>
          <p:cNvSpPr txBox="1"/>
          <p:nvPr userDrawn="1"/>
        </p:nvSpPr>
        <p:spPr>
          <a:xfrm>
            <a:off x="11040776" y="6891483"/>
            <a:ext cx="1205905" cy="277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FPPT.com</a:t>
            </a:r>
          </a:p>
        </p:txBody>
      </p:sp>
    </p:spTree>
    <p:extLst>
      <p:ext uri="{BB962C8B-B14F-4D97-AF65-F5344CB8AC3E}">
        <p14:creationId xmlns:p14="http://schemas.microsoft.com/office/powerpoint/2010/main" val="23339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zimbadminton.org.zw/" TargetMode="External"/><Relationship Id="rId2" Type="http://schemas.openxmlformats.org/officeDocument/2006/relationships/hyperlink" Target="mailto:zimbabwebaassociation@gmail.co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50590" y="36365"/>
            <a:ext cx="6044022" cy="2807845"/>
          </a:xfrm>
        </p:spPr>
        <p:txBody>
          <a:bodyPr/>
          <a:lstStyle/>
          <a:p>
            <a:r>
              <a:rPr lang="en-US" altLang="ko-KR" sz="5400" dirty="0"/>
              <a:t>Badminton Association of Zimbabwe Annual General Meeting </a:t>
            </a:r>
            <a:br>
              <a:rPr lang="en-US" altLang="ko-KR" sz="5400" dirty="0"/>
            </a:br>
            <a:r>
              <a:rPr lang="en-US" altLang="ko-KR" sz="5400" dirty="0"/>
              <a:t>2021</a:t>
            </a:r>
            <a:endParaRPr lang="ko-KR" altLang="en-US" sz="5400" b="1" dirty="0"/>
          </a:p>
        </p:txBody>
      </p:sp>
      <p:cxnSp>
        <p:nvCxnSpPr>
          <p:cNvPr id="9" name="직선 연결선 8"/>
          <p:cNvCxnSpPr/>
          <p:nvPr/>
        </p:nvCxnSpPr>
        <p:spPr>
          <a:xfrm>
            <a:off x="910630" y="909514"/>
            <a:ext cx="453650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E01A5764-C60C-44B0-98CA-D3D252E7D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4" y="3938972"/>
            <a:ext cx="7603055" cy="2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5">
            <a:extLst>
              <a:ext uri="{FF2B5EF4-FFF2-40B4-BE49-F238E27FC236}">
                <a16:creationId xmlns:a16="http://schemas.microsoft.com/office/drawing/2014/main" id="{82FDF290-B7D8-4E18-A868-49437FC4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" y="5155878"/>
            <a:ext cx="1584176" cy="166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9211543-1ABA-468C-8C7C-AABA0B705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4" y="7069522"/>
            <a:ext cx="7603055" cy="2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B078C0-999A-4876-98D6-D5237855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Our mission and vision</a:t>
            </a:r>
            <a:endParaRPr lang="en-US" dirty="0"/>
          </a:p>
        </p:txBody>
      </p:sp>
      <p:sp>
        <p:nvSpPr>
          <p:cNvPr id="2" name="object 2"/>
          <p:cNvSpPr txBox="1"/>
          <p:nvPr/>
        </p:nvSpPr>
        <p:spPr>
          <a:xfrm>
            <a:off x="609521" y="1485578"/>
            <a:ext cx="10742269" cy="4824535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marL="457200" marR="620333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Badminton Association of Zimbabwe believes in </a:t>
            </a:r>
            <a:r>
              <a:rPr lang="en-US" sz="3000" b="1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inclusion</a:t>
            </a: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 and has given itself the mission </a:t>
            </a:r>
            <a:r>
              <a:rPr lang="en-US" sz="3000" b="1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to grow, foster and promote  badminton at all levels with a quest to create opportunities for recreation    and competition for all Zimbabweans</a:t>
            </a:r>
          </a:p>
          <a:p>
            <a:pPr marL="457200" marR="620333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This is consistent with our vision of become one of the leading       Badminton playing countries in Africa and beyond by 2030 </a:t>
            </a:r>
          </a:p>
          <a:p>
            <a:pPr marL="457200" marR="620333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We have also adopted our World Federation’s mission into all our development </a:t>
            </a:r>
            <a:r>
              <a:rPr lang="en-US" sz="3000" i="1" spc="-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programmes</a:t>
            </a: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 which is ‘to give every child a  chance to play for  life’</a:t>
            </a:r>
          </a:p>
          <a:p>
            <a:pPr marL="457200" marR="620333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endParaRPr lang="en-US" sz="3000" i="1" spc="-1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7625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B078C0-999A-4876-98D6-D5237855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Our values </a:t>
            </a:r>
            <a:endParaRPr lang="en-US" dirty="0"/>
          </a:p>
        </p:txBody>
      </p:sp>
      <p:sp>
        <p:nvSpPr>
          <p:cNvPr id="2" name="object 2"/>
          <p:cNvSpPr txBox="1"/>
          <p:nvPr/>
        </p:nvSpPr>
        <p:spPr>
          <a:xfrm>
            <a:off x="609521" y="1485578"/>
            <a:ext cx="10742269" cy="4824535"/>
          </a:xfrm>
          <a:prstGeom prst="rect">
            <a:avLst/>
          </a:prstGeom>
        </p:spPr>
        <p:txBody>
          <a:bodyPr vert="horz" lIns="99569" tIns="49785" rIns="99569" bIns="49785" rtlCol="0">
            <a:normAutofit lnSpcReduction="10000"/>
          </a:bodyPr>
          <a:lstStyle/>
          <a:p>
            <a:pPr marL="457200" marR="620333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Our values include 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 Progressive development of the game 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 Accountability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 Relationship building 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-Respect 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 Innovation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 Inclusion 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 Teamwork</a:t>
            </a:r>
          </a:p>
          <a:p>
            <a:pPr marR="620333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	- Commitment </a:t>
            </a:r>
          </a:p>
        </p:txBody>
      </p:sp>
    </p:spTree>
    <p:extLst>
      <p:ext uri="{BB962C8B-B14F-4D97-AF65-F5344CB8AC3E}">
        <p14:creationId xmlns:p14="http://schemas.microsoft.com/office/powerpoint/2010/main" val="390565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D2DB62-64EB-4BC5-B2A6-6DC84102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/>
          <a:lstStyle/>
          <a:p>
            <a:pPr algn="ctr"/>
            <a:r>
              <a:rPr lang="en-US" dirty="0"/>
              <a:t>What do we do?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09521" y="1485578"/>
            <a:ext cx="10971372" cy="4824535"/>
          </a:xfrm>
          <a:prstGeom prst="rect">
            <a:avLst/>
          </a:prstGeom>
        </p:spPr>
        <p:txBody>
          <a:bodyPr vert="horz" lIns="99569" tIns="49785" rIns="99569" bIns="49785" rtlCol="0">
            <a:normAutofit fontScale="92500"/>
          </a:bodyPr>
          <a:lstStyle/>
          <a:p>
            <a:pPr marL="457200" marR="5079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On</a:t>
            </a:r>
            <a:r>
              <a:rPr lang="en-US" sz="3000" i="1" spc="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average</a:t>
            </a:r>
            <a:r>
              <a:rPr lang="en-US" sz="3000" i="1" spc="4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–</a:t>
            </a:r>
            <a:r>
              <a:rPr lang="en-US" sz="3000" i="1" spc="3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b="1" i="1" spc="3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40 </a:t>
            </a:r>
            <a:r>
              <a:rPr lang="en-US" sz="3000" b="1" i="1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activities</a:t>
            </a:r>
            <a:r>
              <a:rPr lang="en-US" sz="3000" b="1" i="1" spc="4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b="1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in</a:t>
            </a:r>
            <a:r>
              <a:rPr lang="en-US" sz="3000" b="1" i="1" spc="3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b="1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a</a:t>
            </a:r>
            <a:r>
              <a:rPr lang="en-US" sz="3000" b="1" i="1" spc="5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b="1" i="1" spc="-1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year</a:t>
            </a:r>
            <a:r>
              <a:rPr lang="en-US" sz="3000" b="1" i="1" spc="4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(more</a:t>
            </a:r>
            <a:r>
              <a:rPr lang="en-US" sz="3000" i="1" spc="4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than</a:t>
            </a:r>
            <a:r>
              <a:rPr lang="en-US" sz="3000" i="1" spc="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once</a:t>
            </a:r>
            <a:r>
              <a:rPr lang="en-US" sz="3000" i="1" spc="4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a</a:t>
            </a:r>
            <a:r>
              <a:rPr lang="en-US" sz="3000" i="1" spc="4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week) </a:t>
            </a:r>
            <a:r>
              <a:rPr lang="en-US" sz="3000" i="1" spc="-61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around</a:t>
            </a:r>
            <a:r>
              <a:rPr lang="en-US" sz="3000" i="1" spc="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  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the</a:t>
            </a:r>
            <a:r>
              <a:rPr lang="en-US" sz="3000" i="1" spc="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country</a:t>
            </a:r>
          </a:p>
          <a:p>
            <a:pPr marL="457200" marR="5079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endParaRPr lang="en-US" sz="1100" i="1" dirty="0">
              <a:solidFill>
                <a:srgbClr val="172334"/>
              </a:solidFill>
              <a:latin typeface="+mj-lt"/>
              <a:ea typeface="맑은 고딕" pitchFamily="50" charset="-127"/>
            </a:endParaRPr>
          </a:p>
          <a:p>
            <a:pPr marL="373384" indent="-373384">
              <a:spcBef>
                <a:spcPct val="20000"/>
              </a:spcBef>
              <a:tabLst>
                <a:tab pos="241276" algn="l"/>
              </a:tabLst>
            </a:pPr>
            <a:r>
              <a:rPr lang="en-US" sz="3000" b="1" i="1" u="sng" spc="-5" dirty="0">
                <a:solidFill>
                  <a:srgbClr val="172334"/>
                </a:solidFill>
                <a:uFill>
                  <a:solidFill>
                    <a:srgbClr val="000000"/>
                  </a:solidFill>
                </a:uFill>
                <a:latin typeface="+mj-lt"/>
                <a:ea typeface="맑은 고딕" pitchFamily="50" charset="-127"/>
              </a:rPr>
              <a:t>Activities </a:t>
            </a:r>
            <a:r>
              <a:rPr lang="en-US" sz="3000" b="1" i="1" u="sng" spc="-10" dirty="0">
                <a:solidFill>
                  <a:srgbClr val="172334"/>
                </a:solidFill>
                <a:uFill>
                  <a:solidFill>
                    <a:srgbClr val="000000"/>
                  </a:solidFill>
                </a:uFill>
                <a:latin typeface="+mj-lt"/>
                <a:ea typeface="맑은 고딕" pitchFamily="50" charset="-127"/>
              </a:rPr>
              <a:t>include</a:t>
            </a:r>
            <a:r>
              <a:rPr lang="en-US" sz="3000" b="1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:</a:t>
            </a:r>
          </a:p>
          <a:p>
            <a:pPr marL="373384" indent="-373384">
              <a:spcBef>
                <a:spcPct val="20000"/>
              </a:spcBef>
              <a:tabLst>
                <a:tab pos="241276" algn="l"/>
              </a:tabLst>
            </a:pPr>
            <a:endParaRPr lang="en-US" sz="1100" i="1" dirty="0">
              <a:solidFill>
                <a:srgbClr val="172334"/>
              </a:solidFill>
              <a:latin typeface="+mj-lt"/>
              <a:ea typeface="맑은 고딕" pitchFamily="50" charset="-127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97795" algn="l"/>
                <a:tab pos="698430" algn="l"/>
              </a:tabLst>
            </a:pPr>
            <a:r>
              <a:rPr lang="en-US" sz="3000" b="1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Grassroots development </a:t>
            </a:r>
            <a:r>
              <a:rPr lang="en-US" sz="3000" b="1" i="1" spc="-30" dirty="0" err="1">
                <a:solidFill>
                  <a:srgbClr val="172334"/>
                </a:solidFill>
                <a:latin typeface="+mj-lt"/>
                <a:ea typeface="맑은 고딕" pitchFamily="50" charset="-127"/>
              </a:rPr>
              <a:t>programmes</a:t>
            </a:r>
            <a:r>
              <a:rPr lang="en-US" sz="3000" b="1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for Shuttle Time, </a:t>
            </a:r>
            <a:r>
              <a:rPr lang="en-US" sz="3000" i="1" spc="-25" dirty="0" err="1">
                <a:solidFill>
                  <a:srgbClr val="172334"/>
                </a:solidFill>
                <a:latin typeface="+mj-lt"/>
                <a:ea typeface="맑은 고딕" pitchFamily="50" charset="-127"/>
              </a:rPr>
              <a:t>Airbadminton</a:t>
            </a:r>
            <a:r>
              <a:rPr lang="en-US" sz="3000" i="1" spc="-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 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97795" algn="l"/>
                <a:tab pos="698430" algn="l"/>
              </a:tabLst>
            </a:pPr>
            <a:r>
              <a:rPr lang="en-US" sz="3000" b="1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Local tournaments &amp; participation in continental events</a:t>
            </a:r>
            <a:endParaRPr lang="en-US" sz="3000" i="1" dirty="0">
              <a:solidFill>
                <a:srgbClr val="172334"/>
              </a:solidFill>
              <a:latin typeface="+mj-lt"/>
              <a:ea typeface="맑은 고딕" pitchFamily="50" charset="-127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97795" algn="l"/>
                <a:tab pos="698430" algn="l"/>
              </a:tabLst>
            </a:pPr>
            <a:r>
              <a:rPr lang="en-US" sz="3000" b="1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Training</a:t>
            </a:r>
            <a:r>
              <a:rPr lang="en-US" sz="3000" b="1" i="1" spc="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b="1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Camps</a:t>
            </a:r>
            <a:r>
              <a:rPr lang="en-US" sz="3000" b="1" i="1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for</a:t>
            </a:r>
            <a:r>
              <a:rPr lang="en-US" sz="3000" i="1" spc="-1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Players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97795" algn="l"/>
                <a:tab pos="698430" algn="l"/>
              </a:tabLst>
            </a:pPr>
            <a:r>
              <a:rPr lang="en-US" sz="3000" b="1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Training</a:t>
            </a:r>
            <a:r>
              <a:rPr lang="en-US" sz="3000" b="1" i="1" spc="-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b="1" i="1" spc="-15" dirty="0" err="1">
                <a:solidFill>
                  <a:srgbClr val="172334"/>
                </a:solidFill>
                <a:latin typeface="+mj-lt"/>
                <a:ea typeface="맑은 고딕" pitchFamily="50" charset="-127"/>
              </a:rPr>
              <a:t>Programmes</a:t>
            </a:r>
            <a:r>
              <a:rPr lang="en-US" sz="3000" b="1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2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for</a:t>
            </a:r>
            <a:r>
              <a:rPr lang="en-US" sz="3000" i="1" spc="-2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Coaches,</a:t>
            </a:r>
            <a:r>
              <a:rPr lang="en-US" sz="3000" i="1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3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Technical</a:t>
            </a:r>
            <a:r>
              <a:rPr lang="en-US" sz="3000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Officials, Administrators,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 </a:t>
            </a:r>
            <a:r>
              <a:rPr lang="en-US" sz="3000" i="1" spc="-2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Events</a:t>
            </a:r>
            <a:r>
              <a:rPr lang="en-US" sz="3000" i="1" spc="-1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Organizers,</a:t>
            </a:r>
            <a:r>
              <a:rPr lang="en-US" sz="3000" i="1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School</a:t>
            </a:r>
            <a:r>
              <a:rPr lang="en-US" sz="3000" i="1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Teachers, </a:t>
            </a:r>
            <a:r>
              <a:rPr lang="en-US" sz="3000" i="1" spc="-62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Media,</a:t>
            </a:r>
            <a:r>
              <a:rPr lang="en-US" sz="3000" i="1" spc="1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3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Women</a:t>
            </a:r>
            <a:r>
              <a:rPr lang="en-US" sz="3000" i="1" spc="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in</a:t>
            </a:r>
            <a:r>
              <a:rPr lang="en-US" sz="3000" i="1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10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Badminton,</a:t>
            </a:r>
            <a:r>
              <a:rPr lang="en-US" sz="3000" i="1" spc="5" dirty="0">
                <a:solidFill>
                  <a:srgbClr val="172334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000" i="1" spc="-20" dirty="0" err="1">
                <a:solidFill>
                  <a:srgbClr val="172334"/>
                </a:solidFill>
                <a:latin typeface="+mj-lt"/>
                <a:ea typeface="맑은 고딕" pitchFamily="50" charset="-127"/>
              </a:rPr>
              <a:t>etc</a:t>
            </a:r>
            <a:endParaRPr lang="en-US" sz="3000" i="1" dirty="0">
              <a:solidFill>
                <a:srgbClr val="172334"/>
              </a:solidFill>
              <a:latin typeface="+mj-lt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D2DB62-64EB-4BC5-B2A6-6DC84102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/>
          <a:lstStyle/>
          <a:p>
            <a:pPr algn="ctr"/>
            <a:r>
              <a:rPr lang="en-US" dirty="0"/>
              <a:t>Our championships 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09521" y="1485578"/>
            <a:ext cx="10971372" cy="4824535"/>
          </a:xfrm>
          <a:prstGeom prst="rect">
            <a:avLst/>
          </a:prstGeom>
        </p:spPr>
        <p:txBody>
          <a:bodyPr vert="horz" lIns="99569" tIns="49785" rIns="99569" bIns="49785" rtlCol="0">
            <a:normAutofit lnSpcReduction="10000"/>
          </a:bodyPr>
          <a:lstStyle/>
          <a:p>
            <a:pPr marL="241276" indent="-228577">
              <a:spcBef>
                <a:spcPts val="2970"/>
              </a:spcBef>
              <a:buFont typeface="Arial"/>
              <a:buChar char="•"/>
              <a:tabLst>
                <a:tab pos="241276" algn="l"/>
              </a:tabLst>
            </a:pPr>
            <a:r>
              <a:rPr lang="en-US" sz="2800" b="1" spc="-5" dirty="0">
                <a:latin typeface="Calibri"/>
                <a:cs typeface="Calibri"/>
              </a:rPr>
              <a:t>5</a:t>
            </a:r>
            <a:r>
              <a:rPr lang="en-US" sz="2800" b="1" spc="5" dirty="0">
                <a:latin typeface="Calibri"/>
                <a:cs typeface="Calibri"/>
              </a:rPr>
              <a:t> </a:t>
            </a:r>
            <a:r>
              <a:rPr lang="en-US" sz="2800" b="1" spc="-10" dirty="0">
                <a:latin typeface="Calibri"/>
                <a:cs typeface="Calibri"/>
              </a:rPr>
              <a:t>Main</a:t>
            </a:r>
            <a:r>
              <a:rPr lang="en-US" sz="2800" b="1" spc="10" dirty="0">
                <a:latin typeface="Calibri"/>
                <a:cs typeface="Calibri"/>
              </a:rPr>
              <a:t> </a:t>
            </a:r>
            <a:r>
              <a:rPr lang="en-US" sz="2800" b="1" spc="-5" dirty="0">
                <a:latin typeface="Calibri"/>
                <a:cs typeface="Calibri"/>
              </a:rPr>
              <a:t>African</a:t>
            </a:r>
            <a:r>
              <a:rPr lang="en-US" sz="2800" b="1" spc="20" dirty="0">
                <a:latin typeface="Calibri"/>
                <a:cs typeface="Calibri"/>
              </a:rPr>
              <a:t> </a:t>
            </a:r>
            <a:r>
              <a:rPr lang="en-US" sz="2800" b="1" spc="-10" dirty="0">
                <a:latin typeface="Calibri"/>
                <a:cs typeface="Calibri"/>
              </a:rPr>
              <a:t>Championships</a:t>
            </a:r>
            <a:endParaRPr lang="en-US" sz="2800" dirty="0">
              <a:latin typeface="Calibri"/>
              <a:cs typeface="Calibri"/>
            </a:endParaRPr>
          </a:p>
          <a:p>
            <a:pPr marL="709859" lvl="1" indent="-240641">
              <a:spcBef>
                <a:spcPts val="245"/>
              </a:spcBef>
              <a:buSzPct val="95833"/>
              <a:buFont typeface="Wingdings"/>
              <a:buChar char=""/>
              <a:tabLst>
                <a:tab pos="710494" algn="l"/>
              </a:tabLst>
            </a:pPr>
            <a:r>
              <a:rPr lang="en-US" sz="2400" b="1" spc="-5" dirty="0">
                <a:latin typeface="Calibri"/>
                <a:cs typeface="Calibri"/>
              </a:rPr>
              <a:t>Senior</a:t>
            </a:r>
            <a:r>
              <a:rPr lang="en-US" sz="2400" b="1" spc="-35" dirty="0">
                <a:latin typeface="Calibri"/>
                <a:cs typeface="Calibri"/>
              </a:rPr>
              <a:t> </a:t>
            </a:r>
            <a:r>
              <a:rPr lang="en-US" sz="2400" spc="-25" dirty="0">
                <a:latin typeface="Calibri"/>
                <a:cs typeface="Calibri"/>
              </a:rPr>
              <a:t>(Yearly</a:t>
            </a:r>
            <a:r>
              <a:rPr lang="en-US" sz="2400" spc="-20" dirty="0">
                <a:latin typeface="Calibri"/>
                <a:cs typeface="Calibri"/>
              </a:rPr>
              <a:t> Event)</a:t>
            </a:r>
            <a:endParaRPr lang="en-US" sz="2400" dirty="0">
              <a:latin typeface="Calibri"/>
              <a:cs typeface="Calibri"/>
            </a:endParaRPr>
          </a:p>
          <a:p>
            <a:pPr marL="709859" lvl="1" indent="-240641">
              <a:spcBef>
                <a:spcPts val="215"/>
              </a:spcBef>
              <a:buSzPct val="95833"/>
              <a:buFont typeface="Wingdings"/>
              <a:buChar char=""/>
              <a:tabLst>
                <a:tab pos="710494" algn="l"/>
              </a:tabLst>
            </a:pPr>
            <a:r>
              <a:rPr lang="en-US" sz="2400" b="1" dirty="0">
                <a:latin typeface="Calibri"/>
                <a:cs typeface="Calibri"/>
              </a:rPr>
              <a:t>Under</a:t>
            </a:r>
            <a:r>
              <a:rPr lang="en-US" sz="2400" b="1" spc="-30" dirty="0">
                <a:latin typeface="Calibri"/>
                <a:cs typeface="Calibri"/>
              </a:rPr>
              <a:t> </a:t>
            </a:r>
            <a:r>
              <a:rPr lang="en-US" sz="2400" b="1" spc="-5" dirty="0">
                <a:latin typeface="Calibri"/>
                <a:cs typeface="Calibri"/>
              </a:rPr>
              <a:t>19</a:t>
            </a:r>
            <a:r>
              <a:rPr lang="en-US" sz="2400" b="1" spc="-2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(Once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every</a:t>
            </a:r>
            <a:r>
              <a:rPr lang="en-US" sz="2400" dirty="0">
                <a:latin typeface="Calibri"/>
                <a:cs typeface="Calibri"/>
              </a:rPr>
              <a:t> 2</a:t>
            </a:r>
            <a:r>
              <a:rPr lang="en-US" sz="2400" spc="-2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years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– </a:t>
            </a:r>
            <a:r>
              <a:rPr lang="en-US" sz="2400" spc="-10" dirty="0">
                <a:latin typeface="Calibri"/>
                <a:cs typeface="Calibri"/>
              </a:rPr>
              <a:t>even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years)</a:t>
            </a:r>
            <a:endParaRPr lang="en-US" sz="2400" dirty="0">
              <a:latin typeface="Calibri"/>
              <a:cs typeface="Calibri"/>
            </a:endParaRPr>
          </a:p>
          <a:p>
            <a:pPr marL="709859" lvl="1" indent="-240641">
              <a:spcBef>
                <a:spcPts val="204"/>
              </a:spcBef>
              <a:buSzPct val="95833"/>
              <a:buFont typeface="Wingdings"/>
              <a:buChar char=""/>
              <a:tabLst>
                <a:tab pos="710494" algn="l"/>
              </a:tabLst>
            </a:pPr>
            <a:r>
              <a:rPr lang="en-US" sz="2400" b="1" spc="-5" dirty="0">
                <a:latin typeface="Calibri"/>
                <a:cs typeface="Calibri"/>
              </a:rPr>
              <a:t>Under</a:t>
            </a:r>
            <a:r>
              <a:rPr lang="en-US" sz="2400" b="1" spc="-20" dirty="0">
                <a:latin typeface="Calibri"/>
                <a:cs typeface="Calibri"/>
              </a:rPr>
              <a:t> </a:t>
            </a:r>
            <a:r>
              <a:rPr lang="en-US" sz="2400" b="1" spc="-5" dirty="0">
                <a:latin typeface="Calibri"/>
                <a:cs typeface="Calibri"/>
              </a:rPr>
              <a:t>15</a:t>
            </a:r>
            <a:r>
              <a:rPr lang="en-US" sz="2400" b="1" spc="-1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(Once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every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2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years</a:t>
            </a:r>
            <a:r>
              <a:rPr lang="en-US" sz="2400" spc="-3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–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odd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years)</a:t>
            </a:r>
            <a:endParaRPr lang="en-US" sz="2400" dirty="0">
              <a:latin typeface="Calibri"/>
              <a:cs typeface="Calibri"/>
            </a:endParaRPr>
          </a:p>
          <a:p>
            <a:pPr marL="709859" lvl="1" indent="-240641">
              <a:spcBef>
                <a:spcPts val="219"/>
              </a:spcBef>
              <a:buSzPct val="95833"/>
              <a:buFont typeface="Wingdings"/>
              <a:buChar char=""/>
              <a:tabLst>
                <a:tab pos="710494" algn="l"/>
              </a:tabLst>
            </a:pPr>
            <a:r>
              <a:rPr lang="en-US" sz="2400" b="1" dirty="0">
                <a:latin typeface="Calibri"/>
                <a:cs typeface="Calibri"/>
              </a:rPr>
              <a:t>School</a:t>
            </a:r>
            <a:r>
              <a:rPr lang="en-US" sz="2400" b="1" spc="-50" dirty="0">
                <a:latin typeface="Calibri"/>
                <a:cs typeface="Calibri"/>
              </a:rPr>
              <a:t> </a:t>
            </a:r>
            <a:r>
              <a:rPr lang="en-US" sz="2400" spc="-25" dirty="0">
                <a:latin typeface="Calibri"/>
                <a:cs typeface="Calibri"/>
              </a:rPr>
              <a:t>(Yearly</a:t>
            </a:r>
            <a:r>
              <a:rPr lang="en-US" sz="2400" spc="-30" dirty="0">
                <a:latin typeface="Calibri"/>
                <a:cs typeface="Calibri"/>
              </a:rPr>
              <a:t> </a:t>
            </a:r>
            <a:r>
              <a:rPr lang="en-US" sz="2400" spc="-20" dirty="0">
                <a:latin typeface="Calibri"/>
                <a:cs typeface="Calibri"/>
              </a:rPr>
              <a:t>Event)</a:t>
            </a:r>
            <a:endParaRPr lang="en-US" sz="2400" dirty="0">
              <a:latin typeface="Calibri"/>
              <a:cs typeface="Calibri"/>
            </a:endParaRPr>
          </a:p>
          <a:p>
            <a:pPr marL="709859" lvl="1" indent="-240641">
              <a:spcBef>
                <a:spcPts val="215"/>
              </a:spcBef>
              <a:buSzPct val="95833"/>
              <a:buFont typeface="Wingdings"/>
              <a:buChar char=""/>
              <a:tabLst>
                <a:tab pos="710494" algn="l"/>
              </a:tabLst>
            </a:pPr>
            <a:r>
              <a:rPr lang="en-US" sz="2400" b="1" spc="-25" dirty="0">
                <a:latin typeface="Calibri"/>
                <a:cs typeface="Calibri"/>
              </a:rPr>
              <a:t>Para </a:t>
            </a:r>
            <a:r>
              <a:rPr lang="en-US" sz="2400" b="1" spc="-10" dirty="0">
                <a:latin typeface="Calibri"/>
                <a:cs typeface="Calibri"/>
              </a:rPr>
              <a:t>Badminton</a:t>
            </a:r>
            <a:r>
              <a:rPr lang="en-US" sz="2400" b="1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(Once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every </a:t>
            </a:r>
            <a:r>
              <a:rPr lang="en-US" sz="2400" dirty="0">
                <a:latin typeface="Calibri"/>
                <a:cs typeface="Calibri"/>
              </a:rPr>
              <a:t>2</a:t>
            </a:r>
            <a:r>
              <a:rPr lang="en-US" sz="2400" spc="-10" dirty="0">
                <a:latin typeface="Calibri"/>
                <a:cs typeface="Calibri"/>
              </a:rPr>
              <a:t> years</a:t>
            </a:r>
            <a:r>
              <a:rPr lang="en-US" sz="2400" spc="-3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–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even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years)</a:t>
            </a:r>
          </a:p>
          <a:p>
            <a:pPr marL="469218" lvl="1">
              <a:spcBef>
                <a:spcPts val="215"/>
              </a:spcBef>
              <a:buSzPct val="95833"/>
              <a:tabLst>
                <a:tab pos="710494" algn="l"/>
              </a:tabLst>
            </a:pPr>
            <a:endParaRPr lang="en-US" sz="1000" dirty="0">
              <a:latin typeface="Calibri"/>
              <a:cs typeface="Calibri"/>
            </a:endParaRPr>
          </a:p>
          <a:p>
            <a:pPr marL="241276" indent="-228577">
              <a:spcBef>
                <a:spcPts val="635"/>
              </a:spcBef>
              <a:buFont typeface="Arial"/>
              <a:buChar char="•"/>
              <a:tabLst>
                <a:tab pos="241276" algn="l"/>
              </a:tabLst>
            </a:pPr>
            <a:r>
              <a:rPr lang="en-US" sz="2800" spc="-20" dirty="0">
                <a:latin typeface="Calibri"/>
                <a:cs typeface="Calibri"/>
              </a:rPr>
              <a:t>The qualifiers out of the above events also get to participate in the same  on the African continent in each applicable year </a:t>
            </a:r>
          </a:p>
          <a:p>
            <a:pPr marL="241276" indent="-228577">
              <a:spcBef>
                <a:spcPts val="635"/>
              </a:spcBef>
              <a:buFont typeface="Arial"/>
              <a:buChar char="•"/>
              <a:tabLst>
                <a:tab pos="241276" algn="l"/>
              </a:tabLst>
            </a:pPr>
            <a:endParaRPr lang="en-US" sz="1000" dirty="0">
              <a:latin typeface="Calibri"/>
              <a:cs typeface="Calibri"/>
            </a:endParaRPr>
          </a:p>
          <a:p>
            <a:pPr marL="241276" indent="-228577">
              <a:lnSpc>
                <a:spcPts val="3190"/>
              </a:lnSpc>
              <a:spcBef>
                <a:spcPts val="660"/>
              </a:spcBef>
              <a:buFont typeface="Arial"/>
              <a:buChar char="•"/>
              <a:tabLst>
                <a:tab pos="241276" algn="l"/>
                <a:tab pos="1344161" algn="l"/>
                <a:tab pos="3756919" algn="l"/>
                <a:tab pos="5501725" algn="l"/>
                <a:tab pos="6006499" algn="l"/>
                <a:tab pos="6847790" algn="l"/>
                <a:tab pos="8024327" algn="l"/>
              </a:tabLst>
            </a:pPr>
            <a:r>
              <a:rPr lang="en-US" sz="2800" b="1" spc="-5" dirty="0">
                <a:latin typeface="Calibri"/>
                <a:cs typeface="Calibri"/>
              </a:rPr>
              <a:t>In 2022, we wish to resume hosting the Zimbabwe International </a:t>
            </a:r>
            <a:r>
              <a:rPr lang="en-US" sz="2800" spc="-10" dirty="0">
                <a:latin typeface="Calibri"/>
                <a:cs typeface="Calibri"/>
              </a:rPr>
              <a:t>which  is sanctioned </a:t>
            </a:r>
            <a:r>
              <a:rPr lang="en-US" sz="2800" spc="-15" dirty="0">
                <a:latin typeface="Calibri"/>
                <a:cs typeface="Calibri"/>
              </a:rPr>
              <a:t>by </a:t>
            </a:r>
            <a:r>
              <a:rPr lang="en-US" sz="2800" b="1" spc="-15" dirty="0">
                <a:latin typeface="Calibri"/>
                <a:cs typeface="Calibri"/>
              </a:rPr>
              <a:t>BWF. </a:t>
            </a:r>
            <a:r>
              <a:rPr lang="en-US" sz="2800" spc="-15" dirty="0">
                <a:latin typeface="Calibri"/>
                <a:cs typeface="Calibri"/>
              </a:rPr>
              <a:t>Our athletes also participate in the same                   internationally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66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70871" y="4941962"/>
            <a:ext cx="8640960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61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Para badminton</a:t>
            </a:r>
            <a:endParaRPr lang="ko-KR" altLang="en-US" sz="6100" b="1" dirty="0">
              <a:solidFill>
                <a:srgbClr val="9BC728"/>
              </a:solidFill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4817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B65C15-CBFF-4ACD-88F3-F6093489D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 r="-3" b="17043"/>
          <a:stretch/>
        </p:blipFill>
        <p:spPr>
          <a:xfrm>
            <a:off x="5161379" y="3273345"/>
            <a:ext cx="6104587" cy="3586241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F48F7A-4981-477B-8F01-730774F1E4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9" r="-2" b="-2"/>
          <a:stretch/>
        </p:blipFill>
        <p:spPr>
          <a:xfrm>
            <a:off x="20" y="9"/>
            <a:ext cx="7278945" cy="3896236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408266-E707-4E3F-8F7C-94F8CE50E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7553"/>
          <a:stretch/>
        </p:blipFill>
        <p:spPr>
          <a:xfrm>
            <a:off x="7457330" y="-22552"/>
            <a:ext cx="3808636" cy="3140257"/>
          </a:xfrm>
          <a:prstGeom prst="rect">
            <a:avLst/>
          </a:prstGeom>
        </p:spPr>
      </p:pic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11AD36B8-E4AA-4031-9231-BEF4BCF51C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r="3953" b="-1"/>
          <a:stretch/>
        </p:blipFill>
        <p:spPr>
          <a:xfrm>
            <a:off x="20" y="4066716"/>
            <a:ext cx="5000515" cy="27928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2416" y="0"/>
            <a:ext cx="767996" cy="68595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71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31776" y="477466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9BC728"/>
                </a:solidFill>
                <a:latin typeface="+mj-lt"/>
                <a:ea typeface="맑은 고딕" panose="020B0503020000020004" pitchFamily="50" charset="-127"/>
              </a:rPr>
              <a:t>Para badminton </a:t>
            </a:r>
            <a:endParaRPr lang="ko-KR" altLang="en-US" sz="4400" b="1" dirty="0">
              <a:solidFill>
                <a:srgbClr val="9BC728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34565" y="2133650"/>
            <a:ext cx="10729193" cy="333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1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We are partnering with organizations for persons living with disability</a:t>
            </a:r>
            <a:endParaRPr lang="en-US" sz="2400" dirty="0">
              <a:latin typeface="Calibri"/>
              <a:cs typeface="Calibri"/>
            </a:endParaRP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Leonard Cheshire Shuttle Time</a:t>
            </a:r>
            <a:endParaRPr lang="en-US" sz="2400" dirty="0">
              <a:latin typeface="Calibri"/>
              <a:cs typeface="Calibri"/>
            </a:endParaRPr>
          </a:p>
          <a:p>
            <a:pPr marL="294611" marR="5079" indent="-281912" algn="just">
              <a:lnSpc>
                <a:spcPts val="2690"/>
              </a:lnSpc>
              <a:spcBef>
                <a:spcPts val="969"/>
              </a:spcBef>
              <a:buFont typeface="Arial"/>
              <a:buChar char="•"/>
              <a:tabLst>
                <a:tab pos="294611" algn="l"/>
              </a:tabLst>
            </a:pP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We exhibited at the disability expo in Gweru </a:t>
            </a:r>
          </a:p>
          <a:p>
            <a:pPr marL="294611" marR="5079" indent="-281912" algn="just">
              <a:lnSpc>
                <a:spcPts val="2690"/>
              </a:lnSpc>
              <a:spcBef>
                <a:spcPts val="969"/>
              </a:spcBef>
              <a:buFont typeface="Arial"/>
              <a:buChar char="•"/>
              <a:tabLst>
                <a:tab pos="294611" algn="l"/>
              </a:tabLst>
            </a:pP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We received the female participation grant that allowed our athletes to go to</a:t>
            </a:r>
          </a:p>
          <a:p>
            <a:pPr marL="12699" marR="5079" algn="just">
              <a:lnSpc>
                <a:spcPts val="2690"/>
              </a:lnSpc>
              <a:spcBef>
                <a:spcPts val="969"/>
              </a:spcBef>
              <a:tabLst>
                <a:tab pos="294611" algn="l"/>
              </a:tabLst>
            </a:pP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	Uganda 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708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70871" y="4941962"/>
            <a:ext cx="8640960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61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Our athletes </a:t>
            </a:r>
            <a:endParaRPr lang="ko-KR" altLang="en-US" sz="6100" b="1" dirty="0">
              <a:solidFill>
                <a:srgbClr val="9BC728"/>
              </a:solidFill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0588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F48F7A-4981-477B-8F01-730774F1E4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"/>
          <a:stretch/>
        </p:blipFill>
        <p:spPr>
          <a:xfrm>
            <a:off x="6175628" y="10"/>
            <a:ext cx="6014784" cy="3920941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11AD36B8-E4AA-4031-9231-BEF4BCF51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6" b="-4"/>
          <a:stretch/>
        </p:blipFill>
        <p:spPr>
          <a:xfrm>
            <a:off x="20" y="4070918"/>
            <a:ext cx="3534850" cy="27886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B22DC-2433-480A-9EB1-3147ED691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r="9050" b="-3"/>
          <a:stretch/>
        </p:blipFill>
        <p:spPr>
          <a:xfrm>
            <a:off x="3695717" y="3257929"/>
            <a:ext cx="4788470" cy="3601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F7362-4E30-4490-912A-C8850A85A0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730" b="-2"/>
          <a:stretch/>
        </p:blipFill>
        <p:spPr>
          <a:xfrm>
            <a:off x="20" y="10"/>
            <a:ext cx="6014764" cy="3920941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0" name="Picture Placeholder 11">
            <a:extLst>
              <a:ext uri="{FF2B5EF4-FFF2-40B4-BE49-F238E27FC236}">
                <a16:creationId xmlns:a16="http://schemas.microsoft.com/office/drawing/2014/main" id="{4C98E016-98CA-45CF-9650-95E687DFBE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r="23337" b="-3"/>
          <a:stretch/>
        </p:blipFill>
        <p:spPr>
          <a:xfrm>
            <a:off x="8645035" y="4070918"/>
            <a:ext cx="3545378" cy="27886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1069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520" y="326785"/>
            <a:ext cx="10971373" cy="79875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pPr marL="12064" algn="ctr">
              <a:spcBef>
                <a:spcPct val="0"/>
              </a:spcBef>
              <a:spcAft>
                <a:spcPts val="600"/>
              </a:spcAft>
              <a:tabLst>
                <a:tab pos="584142" algn="l"/>
                <a:tab pos="584777" algn="l"/>
              </a:tabLst>
            </a:pPr>
            <a:r>
              <a:rPr lang="ko-KR" altLang="en-US" sz="4000" b="1" kern="1200" spc="-125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 Our top</a:t>
            </a:r>
            <a:r>
              <a:rPr lang="ko-KR" altLang="en-US" sz="4000" b="1" kern="1200" spc="-15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 </a:t>
            </a:r>
            <a:r>
              <a:rPr lang="ko-KR" altLang="en-US" sz="4000" b="1" kern="1200" spc="-25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ranked</a:t>
            </a:r>
            <a:r>
              <a:rPr lang="ko-KR" altLang="en-US" sz="4000" b="1" kern="1200" spc="-2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 </a:t>
            </a:r>
            <a:r>
              <a:rPr lang="ko-KR" altLang="en-US" sz="4000" b="1" kern="1200" spc="-1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athletes</a:t>
            </a:r>
            <a:endParaRPr lang="ko-KR" altLang="en-US" sz="4000" b="1" kern="1200" baseline="0" dirty="0">
              <a:solidFill>
                <a:srgbClr val="9BC728"/>
              </a:solidFill>
              <a:effectLst/>
              <a:latin typeface="+mj-lt"/>
              <a:ea typeface="맑은 고딕" pitchFamily="50" charset="-127"/>
              <a:cs typeface="+mj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854BA24-B303-4945-8FDD-E4481FB5E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FB6B4634-6FF3-495D-9F30-C68176AC0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83" y="844807"/>
            <a:ext cx="3521092" cy="3521092"/>
          </a:xfrm>
          <a:custGeom>
            <a:avLst/>
            <a:gdLst>
              <a:gd name="connsiteX0" fmla="*/ 2221236 w 4210967"/>
              <a:gd name="connsiteY0" fmla="*/ 1332 h 4878122"/>
              <a:gd name="connsiteX1" fmla="*/ 3846957 w 4210967"/>
              <a:gd name="connsiteY1" fmla="*/ 714701 h 4878122"/>
              <a:gd name="connsiteX2" fmla="*/ 4209036 w 4210967"/>
              <a:gd name="connsiteY2" fmla="*/ 2471031 h 4878122"/>
              <a:gd name="connsiteX3" fmla="*/ 3892611 w 4210967"/>
              <a:gd name="connsiteY3" fmla="*/ 4210806 h 4878122"/>
              <a:gd name="connsiteX4" fmla="*/ 2324979 w 4210967"/>
              <a:gd name="connsiteY4" fmla="*/ 4876221 h 4878122"/>
              <a:gd name="connsiteX5" fmla="*/ 727947 w 4210967"/>
              <a:gd name="connsiteY5" fmla="*/ 4107451 h 4878122"/>
              <a:gd name="connsiteX6" fmla="*/ 5058 w 4210967"/>
              <a:gd name="connsiteY6" fmla="*/ 2513279 h 4878122"/>
              <a:gd name="connsiteX7" fmla="*/ 558816 w 4210967"/>
              <a:gd name="connsiteY7" fmla="*/ 816172 h 4878122"/>
              <a:gd name="connsiteX8" fmla="*/ 2221236 w 4210967"/>
              <a:gd name="connsiteY8" fmla="*/ 1332 h 487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967" h="4878122">
                <a:moveTo>
                  <a:pt x="2221236" y="1332"/>
                </a:moveTo>
                <a:cubicBezTo>
                  <a:pt x="2858961" y="-21600"/>
                  <a:pt x="3512036" y="253138"/>
                  <a:pt x="3846957" y="714701"/>
                </a:cubicBezTo>
                <a:cubicBezTo>
                  <a:pt x="4181876" y="1176266"/>
                  <a:pt x="4200787" y="1826733"/>
                  <a:pt x="4209036" y="2471031"/>
                </a:cubicBezTo>
                <a:cubicBezTo>
                  <a:pt x="4217352" y="3119557"/>
                  <a:pt x="4212925" y="3764059"/>
                  <a:pt x="3892611" y="4210806"/>
                </a:cubicBezTo>
                <a:cubicBezTo>
                  <a:pt x="3572295" y="4657550"/>
                  <a:pt x="2931801" y="4902381"/>
                  <a:pt x="2324979" y="4876221"/>
                </a:cubicBezTo>
                <a:cubicBezTo>
                  <a:pt x="1718089" y="4845833"/>
                  <a:pt x="1146953" y="4542309"/>
                  <a:pt x="727947" y="4107451"/>
                </a:cubicBezTo>
                <a:cubicBezTo>
                  <a:pt x="308940" y="3672595"/>
                  <a:pt x="44210" y="3108485"/>
                  <a:pt x="5058" y="2513279"/>
                </a:cubicBezTo>
                <a:cubicBezTo>
                  <a:pt x="-34093" y="1918072"/>
                  <a:pt x="154414" y="1289623"/>
                  <a:pt x="558816" y="816172"/>
                </a:cubicBezTo>
                <a:cubicBezTo>
                  <a:pt x="963216" y="342719"/>
                  <a:pt x="1581364" y="22185"/>
                  <a:pt x="2221236" y="13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370F702-C411-4128-9321-CF395D8EADC2}"/>
              </a:ext>
            </a:extLst>
          </p:cNvPr>
          <p:cNvSpPr txBox="1">
            <a:spLocks/>
          </p:cNvSpPr>
          <p:nvPr/>
        </p:nvSpPr>
        <p:spPr>
          <a:xfrm>
            <a:off x="312453" y="4869954"/>
            <a:ext cx="3168352" cy="1631204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Thabani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Mathe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l"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Zim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Men’s singles No 1</a:t>
            </a:r>
          </a:p>
          <a:p>
            <a:pPr algn="l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World ranking No. 992</a:t>
            </a:r>
          </a:p>
          <a:p>
            <a:pPr algn="l" defTabSz="914309"/>
            <a:endParaRPr lang="en-US" sz="2000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82F9F9-A166-44AA-BC10-95F339526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7414" y="1164420"/>
            <a:ext cx="4086916" cy="3057461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C25FE3-9FE3-4E36-9811-89D4617E0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2739" y="2145764"/>
            <a:ext cx="3181930" cy="3178984"/>
          </a:xfrm>
          <a:custGeom>
            <a:avLst/>
            <a:gdLst>
              <a:gd name="connsiteX0" fmla="*/ 2221236 w 4210967"/>
              <a:gd name="connsiteY0" fmla="*/ 1332 h 4878122"/>
              <a:gd name="connsiteX1" fmla="*/ 3846957 w 4210967"/>
              <a:gd name="connsiteY1" fmla="*/ 714701 h 4878122"/>
              <a:gd name="connsiteX2" fmla="*/ 4209036 w 4210967"/>
              <a:gd name="connsiteY2" fmla="*/ 2471031 h 4878122"/>
              <a:gd name="connsiteX3" fmla="*/ 3892611 w 4210967"/>
              <a:gd name="connsiteY3" fmla="*/ 4210806 h 4878122"/>
              <a:gd name="connsiteX4" fmla="*/ 2324979 w 4210967"/>
              <a:gd name="connsiteY4" fmla="*/ 4876221 h 4878122"/>
              <a:gd name="connsiteX5" fmla="*/ 727947 w 4210967"/>
              <a:gd name="connsiteY5" fmla="*/ 4107451 h 4878122"/>
              <a:gd name="connsiteX6" fmla="*/ 5058 w 4210967"/>
              <a:gd name="connsiteY6" fmla="*/ 2513279 h 4878122"/>
              <a:gd name="connsiteX7" fmla="*/ 558816 w 4210967"/>
              <a:gd name="connsiteY7" fmla="*/ 816172 h 4878122"/>
              <a:gd name="connsiteX8" fmla="*/ 2221236 w 4210967"/>
              <a:gd name="connsiteY8" fmla="*/ 1332 h 487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967" h="4878122">
                <a:moveTo>
                  <a:pt x="2221236" y="1332"/>
                </a:moveTo>
                <a:cubicBezTo>
                  <a:pt x="2858961" y="-21600"/>
                  <a:pt x="3512036" y="253138"/>
                  <a:pt x="3846957" y="714701"/>
                </a:cubicBezTo>
                <a:cubicBezTo>
                  <a:pt x="4181876" y="1176266"/>
                  <a:pt x="4200787" y="1826733"/>
                  <a:pt x="4209036" y="2471031"/>
                </a:cubicBezTo>
                <a:cubicBezTo>
                  <a:pt x="4217352" y="3119557"/>
                  <a:pt x="4212925" y="3764059"/>
                  <a:pt x="3892611" y="4210806"/>
                </a:cubicBezTo>
                <a:cubicBezTo>
                  <a:pt x="3572295" y="4657550"/>
                  <a:pt x="2931801" y="4902381"/>
                  <a:pt x="2324979" y="4876221"/>
                </a:cubicBezTo>
                <a:cubicBezTo>
                  <a:pt x="1718089" y="4845833"/>
                  <a:pt x="1146953" y="4542309"/>
                  <a:pt x="727947" y="4107451"/>
                </a:cubicBezTo>
                <a:cubicBezTo>
                  <a:pt x="308940" y="3672595"/>
                  <a:pt x="44210" y="3108485"/>
                  <a:pt x="5058" y="2513279"/>
                </a:cubicBezTo>
                <a:cubicBezTo>
                  <a:pt x="-34093" y="1918072"/>
                  <a:pt x="154414" y="1289623"/>
                  <a:pt x="558816" y="816172"/>
                </a:cubicBezTo>
                <a:cubicBezTo>
                  <a:pt x="963216" y="342719"/>
                  <a:pt x="1581364" y="22185"/>
                  <a:pt x="2221236" y="13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C637E21-9815-48A4-9ED2-2C4120221596}"/>
              </a:ext>
            </a:extLst>
          </p:cNvPr>
          <p:cNvSpPr txBox="1">
            <a:spLocks/>
          </p:cNvSpPr>
          <p:nvPr/>
        </p:nvSpPr>
        <p:spPr>
          <a:xfrm>
            <a:off x="8426292" y="4365899"/>
            <a:ext cx="3169159" cy="1938980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Stellah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Jongwe</a:t>
            </a:r>
            <a:endParaRPr lang="en-US" sz="2000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Zim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Wheelchair 1 </a:t>
            </a:r>
          </a:p>
          <a:p>
            <a:pPr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badminton No 1</a:t>
            </a:r>
          </a:p>
          <a:p>
            <a:pPr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World ranking No. 23</a:t>
            </a: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FE63204-865B-4C02-ACA4-F7307C379140}"/>
              </a:ext>
            </a:extLst>
          </p:cNvPr>
          <p:cNvSpPr txBox="1">
            <a:spLocks/>
          </p:cNvSpPr>
          <p:nvPr/>
        </p:nvSpPr>
        <p:spPr>
          <a:xfrm>
            <a:off x="4396449" y="5335389"/>
            <a:ext cx="3123060" cy="1631204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Dean </a:t>
            </a:r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Matyanga</a:t>
            </a:r>
            <a:endParaRPr lang="en-US" sz="2000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Zim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Men’s singles No 2</a:t>
            </a:r>
          </a:p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World ranking No. 1030</a:t>
            </a:r>
          </a:p>
          <a:p>
            <a:pPr algn="ctr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554103E-24F5-4C8E-8558-56123862B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530" y="-32608"/>
            <a:ext cx="12719943" cy="70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7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520" y="326785"/>
            <a:ext cx="10971373" cy="79875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pPr marL="12064" algn="ctr">
              <a:spcBef>
                <a:spcPct val="0"/>
              </a:spcBef>
              <a:spcAft>
                <a:spcPts val="600"/>
              </a:spcAft>
              <a:tabLst>
                <a:tab pos="584142" algn="l"/>
                <a:tab pos="584777" algn="l"/>
              </a:tabLst>
            </a:pPr>
            <a:r>
              <a:rPr lang="ko-KR" altLang="en-US" sz="4000" b="1" kern="1200" spc="-125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 Our top</a:t>
            </a:r>
            <a:r>
              <a:rPr lang="ko-KR" altLang="en-US" sz="4000" b="1" kern="1200" spc="-15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 </a:t>
            </a:r>
            <a:r>
              <a:rPr lang="ko-KR" altLang="en-US" sz="4000" b="1" kern="1200" spc="-25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ranked</a:t>
            </a:r>
            <a:r>
              <a:rPr lang="ko-KR" altLang="en-US" sz="4000" b="1" kern="1200" spc="-2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 </a:t>
            </a:r>
            <a:r>
              <a:rPr lang="ko-KR" altLang="en-US" sz="4000" b="1" kern="1200" spc="-1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athletes </a:t>
            </a:r>
            <a:r>
              <a:rPr lang="en-US" altLang="ko-KR" sz="4000" b="1" kern="1200" spc="-1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(continued)</a:t>
            </a:r>
            <a:endParaRPr lang="ko-KR" altLang="en-US" sz="4000" b="1" kern="1200" baseline="0" dirty="0">
              <a:solidFill>
                <a:srgbClr val="9BC728"/>
              </a:solidFill>
              <a:effectLst/>
              <a:latin typeface="+mj-lt"/>
              <a:ea typeface="맑은 고딕" pitchFamily="50" charset="-127"/>
              <a:cs typeface="+mj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854BA24-B303-4945-8FDD-E4481FB5E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FB6B4634-6FF3-495D-9F30-C68176AC0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558" y="844806"/>
            <a:ext cx="2834818" cy="3881131"/>
          </a:xfrm>
          <a:custGeom>
            <a:avLst/>
            <a:gdLst>
              <a:gd name="connsiteX0" fmla="*/ 2221236 w 4210967"/>
              <a:gd name="connsiteY0" fmla="*/ 1332 h 4878122"/>
              <a:gd name="connsiteX1" fmla="*/ 3846957 w 4210967"/>
              <a:gd name="connsiteY1" fmla="*/ 714701 h 4878122"/>
              <a:gd name="connsiteX2" fmla="*/ 4209036 w 4210967"/>
              <a:gd name="connsiteY2" fmla="*/ 2471031 h 4878122"/>
              <a:gd name="connsiteX3" fmla="*/ 3892611 w 4210967"/>
              <a:gd name="connsiteY3" fmla="*/ 4210806 h 4878122"/>
              <a:gd name="connsiteX4" fmla="*/ 2324979 w 4210967"/>
              <a:gd name="connsiteY4" fmla="*/ 4876221 h 4878122"/>
              <a:gd name="connsiteX5" fmla="*/ 727947 w 4210967"/>
              <a:gd name="connsiteY5" fmla="*/ 4107451 h 4878122"/>
              <a:gd name="connsiteX6" fmla="*/ 5058 w 4210967"/>
              <a:gd name="connsiteY6" fmla="*/ 2513279 h 4878122"/>
              <a:gd name="connsiteX7" fmla="*/ 558816 w 4210967"/>
              <a:gd name="connsiteY7" fmla="*/ 816172 h 4878122"/>
              <a:gd name="connsiteX8" fmla="*/ 2221236 w 4210967"/>
              <a:gd name="connsiteY8" fmla="*/ 1332 h 487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967" h="4878122">
                <a:moveTo>
                  <a:pt x="2221236" y="1332"/>
                </a:moveTo>
                <a:cubicBezTo>
                  <a:pt x="2858961" y="-21600"/>
                  <a:pt x="3512036" y="253138"/>
                  <a:pt x="3846957" y="714701"/>
                </a:cubicBezTo>
                <a:cubicBezTo>
                  <a:pt x="4181876" y="1176266"/>
                  <a:pt x="4200787" y="1826733"/>
                  <a:pt x="4209036" y="2471031"/>
                </a:cubicBezTo>
                <a:cubicBezTo>
                  <a:pt x="4217352" y="3119557"/>
                  <a:pt x="4212925" y="3764059"/>
                  <a:pt x="3892611" y="4210806"/>
                </a:cubicBezTo>
                <a:cubicBezTo>
                  <a:pt x="3572295" y="4657550"/>
                  <a:pt x="2931801" y="4902381"/>
                  <a:pt x="2324979" y="4876221"/>
                </a:cubicBezTo>
                <a:cubicBezTo>
                  <a:pt x="1718089" y="4845833"/>
                  <a:pt x="1146953" y="4542309"/>
                  <a:pt x="727947" y="4107451"/>
                </a:cubicBezTo>
                <a:cubicBezTo>
                  <a:pt x="308940" y="3672595"/>
                  <a:pt x="44210" y="3108485"/>
                  <a:pt x="5058" y="2513279"/>
                </a:cubicBezTo>
                <a:cubicBezTo>
                  <a:pt x="-34093" y="1918072"/>
                  <a:pt x="154414" y="1289623"/>
                  <a:pt x="558816" y="816172"/>
                </a:cubicBezTo>
                <a:cubicBezTo>
                  <a:pt x="963216" y="342719"/>
                  <a:pt x="1581364" y="22185"/>
                  <a:pt x="2221236" y="13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370F702-C411-4128-9321-CF395D8EADC2}"/>
              </a:ext>
            </a:extLst>
          </p:cNvPr>
          <p:cNvSpPr txBox="1">
            <a:spLocks/>
          </p:cNvSpPr>
          <p:nvPr/>
        </p:nvSpPr>
        <p:spPr>
          <a:xfrm>
            <a:off x="406573" y="4869954"/>
            <a:ext cx="3357548" cy="1631204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Avishi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Raina</a:t>
            </a:r>
          </a:p>
          <a:p>
            <a:pPr algn="ctr"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Zim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Women’s singles No 1</a:t>
            </a:r>
          </a:p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ranking No. 668</a:t>
            </a:r>
          </a:p>
          <a:p>
            <a:pPr algn="l" defTabSz="914309"/>
            <a:endParaRPr lang="en-US" sz="2000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82F9F9-A166-44AA-BC10-95F339526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r="5454"/>
          <a:stretch/>
        </p:blipFill>
        <p:spPr>
          <a:xfrm>
            <a:off x="3606594" y="2369115"/>
            <a:ext cx="4086916" cy="3057461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C25FE3-9FE3-4E36-9811-89D4617E0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8" b="16698"/>
          <a:stretch/>
        </p:blipFill>
        <p:spPr>
          <a:xfrm>
            <a:off x="8149210" y="920482"/>
            <a:ext cx="3181930" cy="3178984"/>
          </a:xfrm>
          <a:custGeom>
            <a:avLst/>
            <a:gdLst>
              <a:gd name="connsiteX0" fmla="*/ 2221236 w 4210967"/>
              <a:gd name="connsiteY0" fmla="*/ 1332 h 4878122"/>
              <a:gd name="connsiteX1" fmla="*/ 3846957 w 4210967"/>
              <a:gd name="connsiteY1" fmla="*/ 714701 h 4878122"/>
              <a:gd name="connsiteX2" fmla="*/ 4209036 w 4210967"/>
              <a:gd name="connsiteY2" fmla="*/ 2471031 h 4878122"/>
              <a:gd name="connsiteX3" fmla="*/ 3892611 w 4210967"/>
              <a:gd name="connsiteY3" fmla="*/ 4210806 h 4878122"/>
              <a:gd name="connsiteX4" fmla="*/ 2324979 w 4210967"/>
              <a:gd name="connsiteY4" fmla="*/ 4876221 h 4878122"/>
              <a:gd name="connsiteX5" fmla="*/ 727947 w 4210967"/>
              <a:gd name="connsiteY5" fmla="*/ 4107451 h 4878122"/>
              <a:gd name="connsiteX6" fmla="*/ 5058 w 4210967"/>
              <a:gd name="connsiteY6" fmla="*/ 2513279 h 4878122"/>
              <a:gd name="connsiteX7" fmla="*/ 558816 w 4210967"/>
              <a:gd name="connsiteY7" fmla="*/ 816172 h 4878122"/>
              <a:gd name="connsiteX8" fmla="*/ 2221236 w 4210967"/>
              <a:gd name="connsiteY8" fmla="*/ 1332 h 487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967" h="4878122">
                <a:moveTo>
                  <a:pt x="2221236" y="1332"/>
                </a:moveTo>
                <a:cubicBezTo>
                  <a:pt x="2858961" y="-21600"/>
                  <a:pt x="3512036" y="253138"/>
                  <a:pt x="3846957" y="714701"/>
                </a:cubicBezTo>
                <a:cubicBezTo>
                  <a:pt x="4181876" y="1176266"/>
                  <a:pt x="4200787" y="1826733"/>
                  <a:pt x="4209036" y="2471031"/>
                </a:cubicBezTo>
                <a:cubicBezTo>
                  <a:pt x="4217352" y="3119557"/>
                  <a:pt x="4212925" y="3764059"/>
                  <a:pt x="3892611" y="4210806"/>
                </a:cubicBezTo>
                <a:cubicBezTo>
                  <a:pt x="3572295" y="4657550"/>
                  <a:pt x="2931801" y="4902381"/>
                  <a:pt x="2324979" y="4876221"/>
                </a:cubicBezTo>
                <a:cubicBezTo>
                  <a:pt x="1718089" y="4845833"/>
                  <a:pt x="1146953" y="4542309"/>
                  <a:pt x="727947" y="4107451"/>
                </a:cubicBezTo>
                <a:cubicBezTo>
                  <a:pt x="308940" y="3672595"/>
                  <a:pt x="44210" y="3108485"/>
                  <a:pt x="5058" y="2513279"/>
                </a:cubicBezTo>
                <a:cubicBezTo>
                  <a:pt x="-34093" y="1918072"/>
                  <a:pt x="154414" y="1289623"/>
                  <a:pt x="558816" y="816172"/>
                </a:cubicBezTo>
                <a:cubicBezTo>
                  <a:pt x="963216" y="342719"/>
                  <a:pt x="1581364" y="22185"/>
                  <a:pt x="2221236" y="13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C637E21-9815-48A4-9ED2-2C4120221596}"/>
              </a:ext>
            </a:extLst>
          </p:cNvPr>
          <p:cNvSpPr txBox="1">
            <a:spLocks/>
          </p:cNvSpPr>
          <p:nvPr/>
        </p:nvSpPr>
        <p:spPr>
          <a:xfrm>
            <a:off x="3862958" y="5436146"/>
            <a:ext cx="3169159" cy="1938980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Nyasha </a:t>
            </a:r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Kopolo</a:t>
            </a:r>
            <a:endParaRPr lang="en-US" sz="2000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Zim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Women’s singles No.2</a:t>
            </a:r>
          </a:p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ranking No. 963</a:t>
            </a: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FE63204-865B-4C02-ACA4-F7307C379140}"/>
              </a:ext>
            </a:extLst>
          </p:cNvPr>
          <p:cNvSpPr txBox="1">
            <a:spLocks/>
          </p:cNvSpPr>
          <p:nvPr/>
        </p:nvSpPr>
        <p:spPr>
          <a:xfrm>
            <a:off x="7675714" y="4075802"/>
            <a:ext cx="4128922" cy="1938980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Moline </a:t>
            </a:r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Mavhunga</a:t>
            </a:r>
            <a:endParaRPr lang="en-US" sz="2000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14309"/>
            <a:r>
              <a:rPr lang="en-US" sz="2000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Zim</a:t>
            </a:r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Short Height </a:t>
            </a:r>
          </a:p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badminton No 2</a:t>
            </a:r>
          </a:p>
          <a:p>
            <a:pPr algn="ctr" defTabSz="914309"/>
            <a:r>
              <a:rPr lang="en-US" sz="2000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Highest World Ranking No.11</a:t>
            </a:r>
          </a:p>
          <a:p>
            <a:pPr algn="ctr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defTabSz="914309"/>
            <a:endParaRPr lang="en-US" sz="20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4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31776" y="477466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9BC728"/>
                </a:solidFill>
                <a:latin typeface="+mj-lt"/>
                <a:ea typeface="맑은 고딕" panose="020B0503020000020004" pitchFamily="50" charset="-127"/>
              </a:rPr>
              <a:t>Athletes </a:t>
            </a:r>
            <a:endParaRPr lang="ko-KR" altLang="en-US" sz="4400" b="1" dirty="0">
              <a:solidFill>
                <a:srgbClr val="9BC728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47800" y="2565698"/>
            <a:ext cx="10369152" cy="35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1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 err="1">
                <a:latin typeface="Calibri"/>
                <a:cs typeface="Calibri"/>
              </a:rPr>
              <a:t>WAoS</a:t>
            </a:r>
            <a:r>
              <a:rPr lang="en-US" sz="2400" spc="-5" dirty="0">
                <a:latin typeface="Calibri"/>
                <a:cs typeface="Calibri"/>
              </a:rPr>
              <a:t> Scholarships</a:t>
            </a: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Player development </a:t>
            </a:r>
            <a:r>
              <a:rPr lang="en-US" sz="2400" spc="-5" dirty="0" err="1">
                <a:latin typeface="Calibri"/>
                <a:cs typeface="Calibri"/>
              </a:rPr>
              <a:t>programmes</a:t>
            </a:r>
            <a:r>
              <a:rPr lang="en-US" sz="2400" spc="-5" dirty="0">
                <a:latin typeface="Calibri"/>
                <a:cs typeface="Calibri"/>
              </a:rPr>
              <a:t> – this year </a:t>
            </a:r>
            <a:r>
              <a:rPr lang="en-US" sz="2400" spc="-5" dirty="0" err="1">
                <a:latin typeface="Calibri"/>
                <a:cs typeface="Calibri"/>
              </a:rPr>
              <a:t>Avishi</a:t>
            </a:r>
            <a:r>
              <a:rPr lang="en-US" sz="2400" spc="-5" dirty="0">
                <a:latin typeface="Calibri"/>
                <a:cs typeface="Calibri"/>
              </a:rPr>
              <a:t> and </a:t>
            </a:r>
            <a:r>
              <a:rPr lang="en-US" sz="2400" spc="-5" dirty="0" err="1">
                <a:latin typeface="Calibri"/>
                <a:cs typeface="Calibri"/>
              </a:rPr>
              <a:t>Thabani</a:t>
            </a:r>
            <a:r>
              <a:rPr lang="en-US" sz="2400" spc="-5" dirty="0">
                <a:latin typeface="Calibri"/>
                <a:cs typeface="Calibri"/>
              </a:rPr>
              <a:t> went to </a:t>
            </a:r>
          </a:p>
          <a:p>
            <a:pPr marL="12699" marR="350485">
              <a:lnSpc>
                <a:spcPts val="2690"/>
              </a:lnSpc>
              <a:spcBef>
                <a:spcPts val="975"/>
              </a:spcBef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    Botswana</a:t>
            </a: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Participation </a:t>
            </a: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Athletes’ representation</a:t>
            </a: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Impact of COVID-19</a:t>
            </a:r>
          </a:p>
        </p:txBody>
      </p:sp>
    </p:spTree>
    <p:extLst>
      <p:ext uri="{BB962C8B-B14F-4D97-AF65-F5344CB8AC3E}">
        <p14:creationId xmlns:p14="http://schemas.microsoft.com/office/powerpoint/2010/main" val="53204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70871" y="4941962"/>
            <a:ext cx="8640960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61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Development</a:t>
            </a:r>
            <a:endParaRPr lang="ko-KR" altLang="en-US" sz="6100" b="1" dirty="0">
              <a:solidFill>
                <a:srgbClr val="9BC728"/>
              </a:solidFill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8996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7364" cy="6859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11AD36B8-E4AA-4031-9231-BEF4BCF5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 r="-2" b="19385"/>
          <a:stretch/>
        </p:blipFill>
        <p:spPr>
          <a:xfrm>
            <a:off x="191059" y="171754"/>
            <a:ext cx="7811368" cy="37252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DB22DC-2433-480A-9EB1-3147ED6915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 r="5" b="5244"/>
          <a:stretch/>
        </p:blipFill>
        <p:spPr>
          <a:xfrm>
            <a:off x="8194931" y="169293"/>
            <a:ext cx="3826213" cy="2066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B65C15-CBFF-4ACD-88F3-F6093489D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12" b="-3"/>
          <a:stretch/>
        </p:blipFill>
        <p:spPr>
          <a:xfrm>
            <a:off x="191062" y="4071722"/>
            <a:ext cx="3808198" cy="2624705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408266-E707-4E3F-8F7C-94F8CE50E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9" r="-2" b="17343"/>
          <a:stretch/>
        </p:blipFill>
        <p:spPr>
          <a:xfrm>
            <a:off x="4185080" y="4075452"/>
            <a:ext cx="3813687" cy="2605720"/>
          </a:xfrm>
          <a:prstGeom prst="rect">
            <a:avLst/>
          </a:prstGeom>
        </p:spPr>
      </p:pic>
      <p:pic>
        <p:nvPicPr>
          <p:cNvPr id="20" name="Picture Placeholder 11">
            <a:extLst>
              <a:ext uri="{FF2B5EF4-FFF2-40B4-BE49-F238E27FC236}">
                <a16:creationId xmlns:a16="http://schemas.microsoft.com/office/drawing/2014/main" id="{4C98E016-98CA-45CF-9650-95E687DFBE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8846"/>
          <a:stretch/>
        </p:blipFill>
        <p:spPr>
          <a:xfrm>
            <a:off x="8178376" y="2392436"/>
            <a:ext cx="3826213" cy="2072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F48F7A-4981-477B-8F01-730774F1E4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6" r="5" b="14844"/>
          <a:stretch/>
        </p:blipFill>
        <p:spPr>
          <a:xfrm>
            <a:off x="8192927" y="4621712"/>
            <a:ext cx="3826212" cy="206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4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31776" y="477466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9BC728"/>
                </a:solidFill>
                <a:latin typeface="+mj-lt"/>
                <a:ea typeface="맑은 고딕" panose="020B0503020000020004" pitchFamily="50" charset="-127"/>
              </a:rPr>
              <a:t>Our </a:t>
            </a:r>
            <a:r>
              <a:rPr lang="en-US" altLang="ko-KR" sz="4400" b="1" dirty="0" err="1">
                <a:solidFill>
                  <a:srgbClr val="9BC728"/>
                </a:solidFill>
                <a:latin typeface="+mj-lt"/>
                <a:ea typeface="맑은 고딕" panose="020B0503020000020004" pitchFamily="50" charset="-127"/>
              </a:rPr>
              <a:t>programmes</a:t>
            </a:r>
            <a:endParaRPr lang="ko-KR" altLang="en-US" sz="4400" b="1" dirty="0">
              <a:solidFill>
                <a:srgbClr val="9BC728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34565" y="2133650"/>
            <a:ext cx="11855847" cy="432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1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“Sh</a:t>
            </a:r>
            <a:r>
              <a:rPr lang="en-US" sz="2400" b="1" spc="-1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lang="en-US" sz="2400" b="1" spc="-4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”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lang="en-US" sz="2400" spc="-10" dirty="0">
                <a:latin typeface="Calibri"/>
                <a:cs typeface="Calibri"/>
              </a:rPr>
              <a:t>(S</a:t>
            </a:r>
            <a:r>
              <a:rPr lang="en-US" sz="2400" spc="10" dirty="0">
                <a:latin typeface="Calibri"/>
                <a:cs typeface="Calibri"/>
              </a:rPr>
              <a:t>c</a:t>
            </a:r>
            <a:r>
              <a:rPr lang="en-US" sz="2400" spc="-10" dirty="0">
                <a:latin typeface="Calibri"/>
                <a:cs typeface="Calibri"/>
              </a:rPr>
              <a:t>h</a:t>
            </a:r>
            <a:r>
              <a:rPr lang="en-US" sz="2400" dirty="0">
                <a:latin typeface="Calibri"/>
                <a:cs typeface="Calibri"/>
              </a:rPr>
              <a:t>o</a:t>
            </a:r>
            <a:r>
              <a:rPr lang="en-US" sz="2400" spc="-10" dirty="0">
                <a:latin typeface="Calibri"/>
                <a:cs typeface="Calibri"/>
              </a:rPr>
              <a:t>o</a:t>
            </a:r>
            <a:r>
              <a:rPr lang="en-US" sz="2400" spc="-5" dirty="0">
                <a:latin typeface="Calibri"/>
                <a:cs typeface="Calibri"/>
              </a:rPr>
              <a:t>l</a:t>
            </a: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spc="-5" dirty="0" err="1">
                <a:latin typeface="Calibri"/>
                <a:cs typeface="Calibri"/>
              </a:rPr>
              <a:t>P</a:t>
            </a:r>
            <a:r>
              <a:rPr lang="en-US" sz="2400" spc="-65" dirty="0" err="1">
                <a:latin typeface="Calibri"/>
                <a:cs typeface="Calibri"/>
              </a:rPr>
              <a:t>r</a:t>
            </a:r>
            <a:r>
              <a:rPr lang="en-US" sz="2400" spc="-10" dirty="0" err="1">
                <a:latin typeface="Calibri"/>
                <a:cs typeface="Calibri"/>
              </a:rPr>
              <a:t>og</a:t>
            </a:r>
            <a:r>
              <a:rPr lang="en-US" sz="2400" spc="-65" dirty="0" err="1">
                <a:latin typeface="Calibri"/>
                <a:cs typeface="Calibri"/>
              </a:rPr>
              <a:t>r</a:t>
            </a:r>
            <a:r>
              <a:rPr lang="en-US" sz="2400" spc="5" dirty="0" err="1">
                <a:latin typeface="Calibri"/>
                <a:cs typeface="Calibri"/>
              </a:rPr>
              <a:t>a</a:t>
            </a:r>
            <a:r>
              <a:rPr lang="en-US" sz="2400" spc="-5" dirty="0" err="1">
                <a:latin typeface="Calibri"/>
                <a:cs typeface="Calibri"/>
              </a:rPr>
              <a:t>mm</a:t>
            </a:r>
            <a:r>
              <a:rPr lang="en-US" sz="2400" dirty="0" err="1">
                <a:latin typeface="Calibri"/>
                <a:cs typeface="Calibri"/>
              </a:rPr>
              <a:t>e</a:t>
            </a:r>
            <a:r>
              <a:rPr lang="en-US" sz="2400" spc="-5" dirty="0">
                <a:latin typeface="Calibri"/>
                <a:cs typeface="Calibri"/>
              </a:rPr>
              <a:t>) a</a:t>
            </a: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spc="-5" dirty="0">
                <a:latin typeface="Calibri"/>
                <a:cs typeface="Calibri"/>
              </a:rPr>
              <a:t>ti</a:t>
            </a:r>
            <a:r>
              <a:rPr lang="en-US" sz="2400" spc="-55" dirty="0">
                <a:latin typeface="Calibri"/>
                <a:cs typeface="Calibri"/>
              </a:rPr>
              <a:t>v</a:t>
            </a:r>
            <a:r>
              <a:rPr lang="en-US" sz="2400" spc="-25" dirty="0">
                <a:latin typeface="Calibri"/>
                <a:cs typeface="Calibri"/>
              </a:rPr>
              <a:t>a</a:t>
            </a:r>
            <a:r>
              <a:rPr lang="en-US" sz="2400" spc="-45" dirty="0">
                <a:latin typeface="Calibri"/>
                <a:cs typeface="Calibri"/>
              </a:rPr>
              <a:t>t</a:t>
            </a:r>
            <a:r>
              <a:rPr lang="en-US" sz="2400" spc="-5" dirty="0">
                <a:latin typeface="Calibri"/>
                <a:cs typeface="Calibri"/>
              </a:rPr>
              <a:t>ed </a:t>
            </a:r>
            <a:r>
              <a:rPr lang="en-US" sz="2400" spc="-15" dirty="0">
                <a:latin typeface="Calibri"/>
                <a:cs typeface="Calibri"/>
              </a:rPr>
              <a:t>i</a:t>
            </a:r>
            <a:r>
              <a:rPr lang="en-US" sz="2400" spc="-5" dirty="0">
                <a:latin typeface="Calibri"/>
                <a:cs typeface="Calibri"/>
              </a:rPr>
              <a:t>n </a:t>
            </a:r>
            <a:r>
              <a:rPr lang="en-US" sz="2400" b="1" spc="5" dirty="0">
                <a:latin typeface="Calibri"/>
                <a:cs typeface="Calibri"/>
              </a:rPr>
              <a:t>four provinces of Zimbabwe</a:t>
            </a:r>
            <a:endParaRPr lang="en-US" sz="2400" dirty="0">
              <a:latin typeface="Calibri"/>
              <a:cs typeface="Calibri"/>
            </a:endParaRP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dirty="0">
                <a:latin typeface="Calibri"/>
                <a:cs typeface="Calibri"/>
              </a:rPr>
              <a:t>Has seen the training of over 200 teachers and tutors in these provinces</a:t>
            </a: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In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15" dirty="0">
                <a:latin typeface="Calibri"/>
                <a:cs typeface="Calibri"/>
              </a:rPr>
              <a:t>collaboration</a:t>
            </a:r>
            <a:r>
              <a:rPr lang="en-US" sz="2400" spc="1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with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20" dirty="0">
                <a:latin typeface="Calibri"/>
                <a:cs typeface="Calibri"/>
              </a:rPr>
              <a:t>Sports &amp; Recreation Commission and Zimbabwe Olympic Committee and supported by Badminton World Federation and Badminton Confederation Africa</a:t>
            </a:r>
          </a:p>
          <a:p>
            <a:pPr marL="294611" marR="8254" indent="-281912">
              <a:lnSpc>
                <a:spcPts val="2690"/>
              </a:lnSpc>
              <a:spcBef>
                <a:spcPts val="990"/>
              </a:spcBef>
              <a:buFont typeface="Arial"/>
              <a:buChar char="•"/>
              <a:tabLst>
                <a:tab pos="293976" algn="l"/>
                <a:tab pos="294611" algn="l"/>
                <a:tab pos="1597500" algn="l"/>
                <a:tab pos="2158149" algn="l"/>
                <a:tab pos="3595644" algn="l"/>
                <a:tab pos="5069333" algn="l"/>
                <a:tab pos="6456034" algn="l"/>
                <a:tab pos="8729742" algn="l"/>
              </a:tabLst>
            </a:pP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2400" b="1" spc="-2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lang="en-US" sz="2400" b="1" spc="-4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lang="en-US" sz="2400" spc="-70" dirty="0">
                <a:latin typeface="Calibri"/>
                <a:cs typeface="Calibri"/>
              </a:rPr>
              <a:t>f</a:t>
            </a:r>
            <a:r>
              <a:rPr lang="en-US" sz="2400" spc="-10" dirty="0">
                <a:latin typeface="Calibri"/>
                <a:cs typeface="Calibri"/>
              </a:rPr>
              <a:t>o</a:t>
            </a:r>
            <a:r>
              <a:rPr lang="en-US" sz="2400" spc="-5" dirty="0">
                <a:latin typeface="Calibri"/>
                <a:cs typeface="Calibri"/>
              </a:rPr>
              <a:t>r</a:t>
            </a: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spc="-10" dirty="0">
                <a:latin typeface="Calibri"/>
                <a:cs typeface="Calibri"/>
              </a:rPr>
              <a:t>Coaches</a:t>
            </a:r>
            <a:r>
              <a:rPr lang="en-US" sz="2400" spc="-5" dirty="0">
                <a:latin typeface="Calibri"/>
                <a:cs typeface="Calibri"/>
              </a:rPr>
              <a:t>, </a:t>
            </a:r>
            <a:r>
              <a:rPr lang="en-US" sz="2400" spc="-254" dirty="0">
                <a:latin typeface="Calibri"/>
                <a:cs typeface="Calibri"/>
              </a:rPr>
              <a:t>T</a:t>
            </a:r>
            <a:r>
              <a:rPr lang="en-US" sz="2400" spc="-5" dirty="0">
                <a:latin typeface="Calibri"/>
                <a:cs typeface="Calibri"/>
              </a:rPr>
              <a:t>ec</a:t>
            </a:r>
            <a:r>
              <a:rPr lang="en-US" sz="2400" dirty="0">
                <a:latin typeface="Calibri"/>
                <a:cs typeface="Calibri"/>
              </a:rPr>
              <a:t>h</a:t>
            </a:r>
            <a:r>
              <a:rPr lang="en-US" sz="2400" spc="-10" dirty="0">
                <a:latin typeface="Calibri"/>
                <a:cs typeface="Calibri"/>
              </a:rPr>
              <a:t>n</a:t>
            </a:r>
            <a:r>
              <a:rPr lang="en-US" sz="2400" spc="-25" dirty="0">
                <a:latin typeface="Calibri"/>
                <a:cs typeface="Calibri"/>
              </a:rPr>
              <a:t>i</a:t>
            </a:r>
            <a:r>
              <a:rPr lang="en-US" sz="2400" spc="-5" dirty="0">
                <a:latin typeface="Calibri"/>
                <a:cs typeface="Calibri"/>
              </a:rPr>
              <a:t>cal </a:t>
            </a:r>
            <a:r>
              <a:rPr lang="en-US" sz="2400" spc="-10" dirty="0">
                <a:latin typeface="Calibri"/>
                <a:cs typeface="Calibri"/>
              </a:rPr>
              <a:t>O</a:t>
            </a:r>
            <a:r>
              <a:rPr lang="en-US" sz="2400" spc="-40" dirty="0">
                <a:latin typeface="Calibri"/>
                <a:cs typeface="Calibri"/>
              </a:rPr>
              <a:t>f</a:t>
            </a:r>
            <a:r>
              <a:rPr lang="en-US" sz="2400" spc="-10" dirty="0">
                <a:latin typeface="Calibri"/>
                <a:cs typeface="Calibri"/>
              </a:rPr>
              <a:t>f</a:t>
            </a:r>
            <a:r>
              <a:rPr lang="en-US" sz="2400" spc="-15" dirty="0">
                <a:latin typeface="Calibri"/>
                <a:cs typeface="Calibri"/>
              </a:rPr>
              <a:t>i</a:t>
            </a:r>
            <a:r>
              <a:rPr lang="en-US" sz="2400" spc="-5" dirty="0">
                <a:latin typeface="Calibri"/>
                <a:cs typeface="Calibri"/>
              </a:rPr>
              <a:t>cial</a:t>
            </a:r>
            <a:r>
              <a:rPr lang="en-US" sz="2400" spc="-30" dirty="0">
                <a:latin typeface="Calibri"/>
                <a:cs typeface="Calibri"/>
              </a:rPr>
              <a:t>s</a:t>
            </a:r>
            <a:r>
              <a:rPr lang="en-US" sz="2400" spc="-5" dirty="0">
                <a:latin typeface="Calibri"/>
                <a:cs typeface="Calibri"/>
              </a:rPr>
              <a:t>, </a:t>
            </a:r>
            <a:r>
              <a:rPr lang="en-US" sz="2400" dirty="0">
                <a:latin typeface="Calibri"/>
                <a:cs typeface="Calibri"/>
              </a:rPr>
              <a:t>A</a:t>
            </a:r>
            <a:r>
              <a:rPr lang="en-US" sz="2400" spc="-10" dirty="0">
                <a:latin typeface="Calibri"/>
                <a:cs typeface="Calibri"/>
              </a:rPr>
              <a:t>d</a:t>
            </a:r>
            <a:r>
              <a:rPr lang="en-US" sz="2400" spc="-15" dirty="0">
                <a:latin typeface="Calibri"/>
                <a:cs typeface="Calibri"/>
              </a:rPr>
              <a:t>m</a:t>
            </a:r>
            <a:r>
              <a:rPr lang="en-US" sz="2400" spc="-5" dirty="0">
                <a:latin typeface="Calibri"/>
                <a:cs typeface="Calibri"/>
              </a:rPr>
              <a:t>ini</a:t>
            </a:r>
            <a:r>
              <a:rPr lang="en-US" sz="2400" spc="-40" dirty="0">
                <a:latin typeface="Calibri"/>
                <a:cs typeface="Calibri"/>
              </a:rPr>
              <a:t>s</a:t>
            </a:r>
            <a:r>
              <a:rPr lang="en-US" sz="2400" dirty="0">
                <a:latin typeface="Calibri"/>
                <a:cs typeface="Calibri"/>
              </a:rPr>
              <a:t>t</a:t>
            </a:r>
            <a:r>
              <a:rPr lang="en-US" sz="2400" spc="-70" dirty="0">
                <a:latin typeface="Calibri"/>
                <a:cs typeface="Calibri"/>
              </a:rPr>
              <a:t>r</a:t>
            </a:r>
            <a:r>
              <a:rPr lang="en-US" sz="2400" spc="-25" dirty="0">
                <a:latin typeface="Calibri"/>
                <a:cs typeface="Calibri"/>
              </a:rPr>
              <a:t>a</a:t>
            </a:r>
            <a:r>
              <a:rPr lang="en-US" sz="2400" spc="-35" dirty="0">
                <a:latin typeface="Calibri"/>
                <a:cs typeface="Calibri"/>
              </a:rPr>
              <a:t>t</a:t>
            </a:r>
            <a:r>
              <a:rPr lang="en-US" sz="2400" spc="-10" dirty="0">
                <a:latin typeface="Calibri"/>
                <a:cs typeface="Calibri"/>
              </a:rPr>
              <a:t>o</a:t>
            </a:r>
            <a:r>
              <a:rPr lang="en-US" sz="2400" spc="-60" dirty="0">
                <a:latin typeface="Calibri"/>
                <a:cs typeface="Calibri"/>
              </a:rPr>
              <a:t>r</a:t>
            </a:r>
            <a:r>
              <a:rPr lang="en-US" sz="2400" spc="-5" dirty="0">
                <a:latin typeface="Calibri"/>
                <a:cs typeface="Calibri"/>
              </a:rPr>
              <a:t>s a</a:t>
            </a:r>
            <a:r>
              <a:rPr lang="en-US" sz="2400" dirty="0">
                <a:latin typeface="Calibri"/>
                <a:cs typeface="Calibri"/>
              </a:rPr>
              <a:t>n</a:t>
            </a:r>
            <a:r>
              <a:rPr lang="en-US" sz="2400" spc="-5" dirty="0">
                <a:latin typeface="Calibri"/>
                <a:cs typeface="Calibri"/>
              </a:rPr>
              <a:t>d  other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25" dirty="0">
                <a:latin typeface="Calibri"/>
                <a:cs typeface="Calibri"/>
              </a:rPr>
              <a:t>stakeholders</a:t>
            </a:r>
            <a:r>
              <a:rPr lang="en-US" sz="2400" spc="35" dirty="0">
                <a:latin typeface="Calibri"/>
                <a:cs typeface="Calibri"/>
              </a:rPr>
              <a:t> </a:t>
            </a:r>
            <a:r>
              <a:rPr lang="en-US" sz="2400" spc="-15" dirty="0">
                <a:latin typeface="Calibri"/>
                <a:cs typeface="Calibri"/>
              </a:rPr>
              <a:t>are</a:t>
            </a:r>
            <a:r>
              <a:rPr lang="en-US" sz="2400" spc="-10" dirty="0">
                <a:latin typeface="Calibri"/>
                <a:cs typeface="Calibri"/>
              </a:rPr>
              <a:t>            regularly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spc="-20" dirty="0">
                <a:latin typeface="Calibri"/>
                <a:cs typeface="Calibri"/>
              </a:rPr>
              <a:t>organized.</a:t>
            </a:r>
            <a:endParaRPr lang="en-US" sz="2400" dirty="0">
              <a:latin typeface="Calibri"/>
              <a:cs typeface="Calibri"/>
            </a:endParaRPr>
          </a:p>
          <a:p>
            <a:pPr marL="294611" indent="-281912" algn="just">
              <a:spcBef>
                <a:spcPts val="360"/>
              </a:spcBef>
              <a:buFont typeface="Arial"/>
              <a:buChar char="•"/>
              <a:tabLst>
                <a:tab pos="294611" algn="l"/>
              </a:tabLst>
            </a:pPr>
            <a:r>
              <a:rPr lang="en-US" sz="2400" spc="-10" dirty="0">
                <a:latin typeface="Calibri"/>
                <a:cs typeface="Calibri"/>
              </a:rPr>
              <a:t>Camp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25" dirty="0">
                <a:latin typeface="Calibri"/>
                <a:cs typeface="Calibri"/>
              </a:rPr>
              <a:t>for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20" dirty="0">
                <a:latin typeface="Calibri"/>
                <a:cs typeface="Calibri"/>
              </a:rPr>
              <a:t>best</a:t>
            </a:r>
            <a:r>
              <a:rPr lang="en-US" sz="2400" spc="20" dirty="0">
                <a:latin typeface="Calibri"/>
                <a:cs typeface="Calibri"/>
              </a:rPr>
              <a:t> </a:t>
            </a:r>
            <a:r>
              <a:rPr lang="en-US" sz="2400" spc="-30" dirty="0">
                <a:latin typeface="Calibri"/>
                <a:cs typeface="Calibri"/>
              </a:rPr>
              <a:t>players</a:t>
            </a:r>
            <a:endParaRPr lang="en-US" sz="2400" dirty="0">
              <a:latin typeface="Calibri"/>
              <a:cs typeface="Calibri"/>
            </a:endParaRPr>
          </a:p>
          <a:p>
            <a:pPr marL="294611" marR="5079" indent="-281912" algn="just">
              <a:lnSpc>
                <a:spcPts val="2690"/>
              </a:lnSpc>
              <a:spcBef>
                <a:spcPts val="969"/>
              </a:spcBef>
              <a:buFont typeface="Arial"/>
              <a:buChar char="•"/>
              <a:tabLst>
                <a:tab pos="294611" algn="l"/>
              </a:tabLst>
            </a:pPr>
            <a:r>
              <a:rPr lang="en-US" sz="2400" b="1" spc="-5" dirty="0" err="1">
                <a:solidFill>
                  <a:srgbClr val="FF0000"/>
                </a:solidFill>
                <a:latin typeface="Calibri"/>
                <a:cs typeface="Calibri"/>
              </a:rPr>
              <a:t>AirBadminton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(Outdoor Badminton) was launched in 2021</a:t>
            </a:r>
            <a:r>
              <a:rPr lang="en-US" sz="2400" spc="-5" dirty="0">
                <a:latin typeface="Calibri"/>
                <a:cs typeface="Calibri"/>
              </a:rPr>
              <a:t>–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10" dirty="0" err="1">
                <a:latin typeface="Calibri"/>
                <a:cs typeface="Calibri"/>
              </a:rPr>
              <a:t>AirBadminton</a:t>
            </a:r>
            <a:r>
              <a:rPr lang="en-US" sz="2400" spc="-5" dirty="0">
                <a:latin typeface="Calibri"/>
                <a:cs typeface="Calibri"/>
              </a:rPr>
              <a:t> provides </a:t>
            </a:r>
            <a:r>
              <a:rPr lang="en-US" sz="2400" spc="-5">
                <a:latin typeface="Calibri"/>
                <a:cs typeface="Calibri"/>
              </a:rPr>
              <a:t>a            </a:t>
            </a:r>
            <a:r>
              <a:rPr lang="en-US" sz="2400" spc="-5" dirty="0">
                <a:latin typeface="Calibri"/>
                <a:cs typeface="Calibri"/>
              </a:rPr>
              <a:t>unique opportunity in this pandemic and in areas where there are no badminton facilities</a:t>
            </a:r>
            <a:endParaRPr lang="en-US"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31776" y="477466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9BC728"/>
                </a:solidFill>
                <a:latin typeface="+mj-lt"/>
                <a:ea typeface="맑은 고딕" panose="020B0503020000020004" pitchFamily="50" charset="-127"/>
              </a:rPr>
              <a:t>2021 </a:t>
            </a:r>
            <a:r>
              <a:rPr lang="en-US" altLang="ko-KR" sz="4400" b="1" dirty="0" err="1">
                <a:solidFill>
                  <a:srgbClr val="9BC728"/>
                </a:solidFill>
                <a:latin typeface="+mj-lt"/>
                <a:ea typeface="맑은 고딕" panose="020B0503020000020004" pitchFamily="50" charset="-127"/>
              </a:rPr>
              <a:t>Programmes</a:t>
            </a:r>
            <a:endParaRPr lang="ko-KR" altLang="en-US" sz="4400" b="1" dirty="0">
              <a:solidFill>
                <a:srgbClr val="9BC728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34565" y="2133650"/>
            <a:ext cx="10729193" cy="354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1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Return to Badminton event </a:t>
            </a:r>
            <a:endParaRPr lang="en-US" sz="2400" dirty="0">
              <a:latin typeface="Calibri"/>
              <a:cs typeface="Calibri"/>
            </a:endParaRPr>
          </a:p>
          <a:p>
            <a:pPr marL="294611" marR="350485" indent="-281912">
              <a:lnSpc>
                <a:spcPts val="2690"/>
              </a:lnSpc>
              <a:spcBef>
                <a:spcPts val="975"/>
              </a:spcBef>
              <a:buFont typeface="Arial"/>
              <a:buChar char="•"/>
              <a:tabLst>
                <a:tab pos="293976" algn="l"/>
                <a:tab pos="294611" algn="l"/>
              </a:tabLst>
            </a:pPr>
            <a:r>
              <a:rPr lang="en-US" sz="2400" spc="-5" dirty="0">
                <a:latin typeface="Calibri"/>
                <a:cs typeface="Calibri"/>
              </a:rPr>
              <a:t>Equipment handover </a:t>
            </a:r>
            <a:r>
              <a:rPr lang="en-US" sz="2400" spc="-5" dirty="0" err="1">
                <a:latin typeface="Calibri"/>
                <a:cs typeface="Calibri"/>
              </a:rPr>
              <a:t>ceremory</a:t>
            </a:r>
            <a:r>
              <a:rPr lang="en-US" sz="2400" spc="-5" dirty="0">
                <a:latin typeface="Calibri"/>
                <a:cs typeface="Calibri"/>
              </a:rPr>
              <a:t> with the Japanese Ambassador </a:t>
            </a:r>
            <a:endParaRPr lang="en-US" sz="2400" spc="-20" dirty="0">
              <a:latin typeface="Calibri"/>
              <a:cs typeface="Calibri"/>
            </a:endParaRPr>
          </a:p>
          <a:p>
            <a:pPr marL="294611" marR="8254" indent="-281912">
              <a:lnSpc>
                <a:spcPts val="2690"/>
              </a:lnSpc>
              <a:spcBef>
                <a:spcPts val="990"/>
              </a:spcBef>
              <a:buFont typeface="Arial"/>
              <a:buChar char="•"/>
              <a:tabLst>
                <a:tab pos="293976" algn="l"/>
                <a:tab pos="294611" algn="l"/>
                <a:tab pos="1597500" algn="l"/>
                <a:tab pos="2158149" algn="l"/>
                <a:tab pos="3595644" algn="l"/>
                <a:tab pos="5069333" algn="l"/>
                <a:tab pos="6456034" algn="l"/>
                <a:tab pos="8729742" algn="l"/>
              </a:tabLst>
            </a:pPr>
            <a:r>
              <a:rPr lang="en-US" sz="2400" b="1" spc="-10" dirty="0">
                <a:solidFill>
                  <a:srgbClr val="FF0000"/>
                </a:solidFill>
                <a:latin typeface="Calibri"/>
                <a:cs typeface="Calibri"/>
              </a:rPr>
              <a:t>A number of Shuttle Time courses </a:t>
            </a:r>
            <a:endParaRPr lang="en-US" sz="2400" dirty="0">
              <a:latin typeface="Calibri"/>
              <a:cs typeface="Calibri"/>
            </a:endParaRPr>
          </a:p>
          <a:p>
            <a:pPr marL="294611" marR="5079" indent="-281912" algn="just">
              <a:lnSpc>
                <a:spcPts val="2690"/>
              </a:lnSpc>
              <a:spcBef>
                <a:spcPts val="969"/>
              </a:spcBef>
              <a:buFont typeface="Arial"/>
              <a:buChar char="•"/>
              <a:tabLst>
                <a:tab pos="294611" algn="l"/>
              </a:tabLst>
            </a:pPr>
            <a:r>
              <a:rPr lang="en-US" sz="2400" b="1" spc="-5" dirty="0" err="1">
                <a:solidFill>
                  <a:srgbClr val="FF0000"/>
                </a:solidFill>
                <a:latin typeface="Calibri"/>
                <a:cs typeface="Calibri"/>
              </a:rPr>
              <a:t>AirBadminton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(Outdoor Badminton) was launched in 2021</a:t>
            </a:r>
            <a:r>
              <a:rPr lang="en-US" sz="2400" spc="-5" dirty="0">
                <a:latin typeface="Calibri"/>
                <a:cs typeface="Calibri"/>
              </a:rPr>
              <a:t>–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10" dirty="0" err="1">
                <a:latin typeface="Calibri"/>
                <a:cs typeface="Calibri"/>
              </a:rPr>
              <a:t>AirBadminton</a:t>
            </a:r>
            <a:r>
              <a:rPr lang="en-US" sz="2400" spc="-5" dirty="0">
                <a:latin typeface="Calibri"/>
                <a:cs typeface="Calibri"/>
              </a:rPr>
              <a:t> provides a unique opportunity in this pandemic and in areas where there are no badminton facilities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403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358902" y="4797946"/>
            <a:ext cx="8640960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55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Communication and</a:t>
            </a:r>
          </a:p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55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 media</a:t>
            </a:r>
            <a:endParaRPr lang="ko-KR" altLang="en-US" sz="5500" b="1" dirty="0">
              <a:solidFill>
                <a:srgbClr val="9BC728"/>
              </a:solidFill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3901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1">
            <a:extLst>
              <a:ext uri="{FF2B5EF4-FFF2-40B4-BE49-F238E27FC236}">
                <a16:creationId xmlns:a16="http://schemas.microsoft.com/office/drawing/2014/main" id="{4C98E016-98CA-45CF-9650-95E687DFB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0" r="-1" b="12609"/>
          <a:stretch/>
        </p:blipFill>
        <p:spPr>
          <a:xfrm>
            <a:off x="7966313" y="-1"/>
            <a:ext cx="4224101" cy="3347479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408266-E707-4E3F-8F7C-94F8CE50E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9"/>
          <a:stretch/>
        </p:blipFill>
        <p:spPr>
          <a:xfrm>
            <a:off x="4492849" y="243"/>
            <a:ext cx="7697562" cy="334747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B65C15-CBFF-4ACD-88F3-F6093489D8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2" b="2"/>
          <a:stretch/>
        </p:blipFill>
        <p:spPr>
          <a:xfrm>
            <a:off x="20" y="10"/>
            <a:ext cx="5859014" cy="3347469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F48F7A-4981-477B-8F01-730774F1E4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2"/>
          <a:stretch/>
        </p:blipFill>
        <p:spPr>
          <a:xfrm>
            <a:off x="6349263" y="3512107"/>
            <a:ext cx="5841150" cy="3347480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11AD36B8-E4AA-4031-9231-BEF4BCF51C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r="1" b="6527"/>
          <a:stretch/>
        </p:blipFill>
        <p:spPr>
          <a:xfrm>
            <a:off x="20" y="3512107"/>
            <a:ext cx="7697540" cy="3347480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24395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2628" y="1295004"/>
            <a:ext cx="4362145" cy="4448384"/>
          </a:xfrm>
          <a:prstGeom prst="rect">
            <a:avLst/>
          </a:prstGeom>
        </p:spPr>
        <p:txBody>
          <a:bodyPr vert="horz" wrap="square" lIns="0" tIns="97142" rIns="0" bIns="0" rtlCol="0">
            <a:spAutoFit/>
          </a:bodyPr>
          <a:lstStyle/>
          <a:p>
            <a:pPr marL="12064" marR="5079">
              <a:lnSpc>
                <a:spcPct val="80000"/>
              </a:lnSpc>
              <a:spcBef>
                <a:spcPts val="765"/>
              </a:spcBef>
            </a:pPr>
            <a:r>
              <a:rPr lang="en-US" sz="2800" spc="-15" dirty="0">
                <a:latin typeface="Calibri"/>
                <a:cs typeface="Calibri"/>
              </a:rPr>
              <a:t>Earlier in the year we had a lot of success with l</a:t>
            </a:r>
            <a:r>
              <a:rPr lang="en-US" sz="2800" b="1" spc="-15" dirty="0">
                <a:latin typeface="Calibri"/>
                <a:cs typeface="Calibri"/>
              </a:rPr>
              <a:t>ivestreaming our events. Our colleagues followed the events from different parts of the country and the world. </a:t>
            </a:r>
          </a:p>
          <a:p>
            <a:pPr marL="12064" marR="5079">
              <a:lnSpc>
                <a:spcPct val="80000"/>
              </a:lnSpc>
              <a:spcBef>
                <a:spcPts val="765"/>
              </a:spcBef>
            </a:pPr>
            <a:endParaRPr lang="en-US" sz="2800" b="1" spc="-15" dirty="0">
              <a:latin typeface="Calibri"/>
              <a:cs typeface="Calibri"/>
            </a:endParaRPr>
          </a:p>
          <a:p>
            <a:pPr marL="12064" marR="5079">
              <a:lnSpc>
                <a:spcPct val="80000"/>
              </a:lnSpc>
              <a:spcBef>
                <a:spcPts val="765"/>
              </a:spcBef>
            </a:pPr>
            <a:r>
              <a:rPr lang="en-US" sz="2800" spc="-15" dirty="0">
                <a:latin typeface="Calibri"/>
                <a:cs typeface="Calibri"/>
              </a:rPr>
              <a:t>Although many of our events were cancelled due to the      COVID- 19 pandemic, we are  excited about this initiative     going into 2022.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8760" y="1249233"/>
            <a:ext cx="6908916" cy="4316169"/>
            <a:chOff x="368808" y="1248155"/>
            <a:chExt cx="6909816" cy="431673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808" y="1248155"/>
              <a:ext cx="6909816" cy="43167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816" y="1293114"/>
              <a:ext cx="6750683" cy="41518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3766" y="1293113"/>
              <a:ext cx="6769734" cy="4151804"/>
            </a:xfrm>
            <a:custGeom>
              <a:avLst/>
              <a:gdLst/>
              <a:ahLst/>
              <a:cxnLst/>
              <a:rect l="l" t="t" r="r" b="b"/>
              <a:pathLst>
                <a:path w="6769734" h="4517390">
                  <a:moveTo>
                    <a:pt x="0" y="4517136"/>
                  </a:moveTo>
                  <a:lnTo>
                    <a:pt x="6769608" y="4517136"/>
                  </a:lnTo>
                  <a:lnTo>
                    <a:pt x="6769608" y="0"/>
                  </a:lnTo>
                  <a:lnTo>
                    <a:pt x="0" y="0"/>
                  </a:lnTo>
                  <a:lnTo>
                    <a:pt x="0" y="451713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8611" y="522508"/>
            <a:ext cx="2189830" cy="452061"/>
          </a:xfrm>
          <a:prstGeom prst="rect">
            <a:avLst/>
          </a:prstGeom>
        </p:spPr>
        <p:txBody>
          <a:bodyPr vert="horz" wrap="square" lIns="0" tIns="12063" rIns="0" bIns="0" rtlCol="0" anchor="ctr">
            <a:spAutoFit/>
          </a:bodyPr>
          <a:lstStyle/>
          <a:p>
            <a:pPr marL="12699">
              <a:spcBef>
                <a:spcPts val="95"/>
              </a:spcBef>
            </a:pPr>
            <a:r>
              <a:rPr spc="-10" dirty="0"/>
              <a:t>Live</a:t>
            </a:r>
            <a:r>
              <a:rPr spc="-60" dirty="0"/>
              <a:t> </a:t>
            </a:r>
            <a:r>
              <a:rPr spc="-10" dirty="0"/>
              <a:t>Streaming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FA7CA2-23C8-46B5-A8D6-D49B4A420565}"/>
              </a:ext>
            </a:extLst>
          </p:cNvPr>
          <p:cNvSpPr/>
          <p:nvPr/>
        </p:nvSpPr>
        <p:spPr>
          <a:xfrm>
            <a:off x="413712" y="4941962"/>
            <a:ext cx="2009086" cy="36004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70B004-7CCF-43EB-940E-3D0D3C176EC8}"/>
              </a:ext>
            </a:extLst>
          </p:cNvPr>
          <p:cNvSpPr/>
          <p:nvPr/>
        </p:nvSpPr>
        <p:spPr>
          <a:xfrm>
            <a:off x="341495" y="4846536"/>
            <a:ext cx="2009086" cy="5034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70871" y="4941962"/>
            <a:ext cx="8640960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61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Sponsorship</a:t>
            </a:r>
            <a:endParaRPr lang="ko-KR" altLang="en-US" sz="6100" b="1" dirty="0">
              <a:solidFill>
                <a:srgbClr val="9BC728"/>
              </a:solidFill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6479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671786" y="5128048"/>
            <a:ext cx="8963503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6100" b="1" kern="1200" baseline="0" dirty="0">
                <a:solidFill>
                  <a:srgbClr val="9BC728"/>
                </a:solidFill>
                <a:effectLst/>
                <a:latin typeface="+mj-lt"/>
                <a:ea typeface="맑은 고딕" pitchFamily="50" charset="-127"/>
                <a:cs typeface="+mj-cs"/>
              </a:rPr>
              <a:t>2021 in retrospect</a:t>
            </a:r>
            <a:endParaRPr lang="ko-KR" altLang="en-US" sz="6100" b="1" kern="1200" baseline="0" dirty="0">
              <a:solidFill>
                <a:srgbClr val="9BC728"/>
              </a:solidFill>
              <a:effectLst/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2981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7364" cy="6859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11AD36B8-E4AA-4031-9231-BEF4BCF5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" r="-1" b="8709"/>
          <a:stretch/>
        </p:blipFill>
        <p:spPr>
          <a:xfrm>
            <a:off x="2294" y="10"/>
            <a:ext cx="7492465" cy="45169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408266-E707-4E3F-8F7C-94F8CE50E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r="812" b="-1"/>
          <a:stretch/>
        </p:blipFill>
        <p:spPr>
          <a:xfrm>
            <a:off x="7580175" y="-1"/>
            <a:ext cx="4606518" cy="2183559"/>
          </a:xfrm>
          <a:prstGeom prst="rect">
            <a:avLst/>
          </a:prstGeom>
        </p:spPr>
      </p:pic>
      <p:pic>
        <p:nvPicPr>
          <p:cNvPr id="20" name="Picture Placeholder 11">
            <a:extLst>
              <a:ext uri="{FF2B5EF4-FFF2-40B4-BE49-F238E27FC236}">
                <a16:creationId xmlns:a16="http://schemas.microsoft.com/office/drawing/2014/main" id="{4C98E016-98CA-45CF-9650-95E687DFBE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6" r="-2" b="4843"/>
          <a:stretch/>
        </p:blipFill>
        <p:spPr>
          <a:xfrm>
            <a:off x="7580177" y="2275017"/>
            <a:ext cx="4600506" cy="22419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B65C15-CBFF-4ACD-88F3-F6093489D8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" r="-3" b="3995"/>
          <a:stretch/>
        </p:blipFill>
        <p:spPr>
          <a:xfrm>
            <a:off x="-3716" y="4608458"/>
            <a:ext cx="3706527" cy="2251129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F48F7A-4981-477B-8F01-730774F1E4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20"/>
          <a:stretch/>
        </p:blipFill>
        <p:spPr>
          <a:xfrm>
            <a:off x="3794240" y="4608459"/>
            <a:ext cx="3694507" cy="225112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DB22DC-2433-480A-9EB1-3147ED6915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 r="-2" b="4535"/>
          <a:stretch/>
        </p:blipFill>
        <p:spPr>
          <a:xfrm>
            <a:off x="7580176" y="4608458"/>
            <a:ext cx="4594499" cy="22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4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694606" y="477466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9BC728"/>
                </a:solidFill>
                <a:latin typeface="+mj-lt"/>
                <a:ea typeface="맑은 고딕" panose="020B0503020000020004" pitchFamily="50" charset="-127"/>
              </a:rPr>
              <a:t>Equipment  </a:t>
            </a:r>
            <a:endParaRPr lang="ko-KR" altLang="en-US" sz="4400" b="1" dirty="0">
              <a:solidFill>
                <a:srgbClr val="9BC728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98561" y="1917626"/>
            <a:ext cx="11891851" cy="337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599" marR="7619" indent="-342900">
              <a:lnSpc>
                <a:spcPct val="80000"/>
              </a:lnSpc>
              <a:spcBef>
                <a:spcPts val="3354"/>
              </a:spcBef>
              <a:buFont typeface="Arial" panose="020B0604020202020204" pitchFamily="34" charset="0"/>
              <a:buChar char="•"/>
              <a:tabLst>
                <a:tab pos="293976" algn="l"/>
                <a:tab pos="294611" algn="l"/>
                <a:tab pos="1652105" algn="l"/>
                <a:tab pos="2682607" algn="l"/>
                <a:tab pos="3894065" algn="l"/>
                <a:tab pos="5834431" algn="l"/>
                <a:tab pos="7300500" algn="l"/>
                <a:tab pos="7713209" algn="l"/>
                <a:tab pos="8219253" algn="l"/>
              </a:tabLst>
            </a:pPr>
            <a:endParaRPr lang="en-US" sz="1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41276" indent="-228577">
              <a:spcBef>
                <a:spcPts val="4184"/>
              </a:spcBef>
              <a:buFont typeface="Arial"/>
              <a:buChar char="•"/>
              <a:tabLst>
                <a:tab pos="241276" algn="l"/>
              </a:tabLst>
            </a:pPr>
            <a:endParaRPr lang="en-US" sz="2400" spc="-5" dirty="0">
              <a:latin typeface="Calibri"/>
              <a:cs typeface="Calibri"/>
            </a:endParaRPr>
          </a:p>
          <a:p>
            <a:pPr marL="241276" indent="-228577">
              <a:spcBef>
                <a:spcPts val="4184"/>
              </a:spcBef>
              <a:buFont typeface="Arial"/>
              <a:buChar char="•"/>
              <a:tabLst>
                <a:tab pos="241276" algn="l"/>
              </a:tabLst>
            </a:pPr>
            <a:r>
              <a:rPr lang="en-US" sz="2400" spc="-5" dirty="0">
                <a:latin typeface="Calibri"/>
                <a:cs typeface="Calibri"/>
              </a:rPr>
              <a:t>Equipment donation by the NIPPON Badminton Association</a:t>
            </a:r>
          </a:p>
          <a:p>
            <a:pPr marL="241276" indent="-228577">
              <a:spcBef>
                <a:spcPts val="4184"/>
              </a:spcBef>
              <a:buFont typeface="Arial"/>
              <a:buChar char="•"/>
              <a:tabLst>
                <a:tab pos="241276" algn="l"/>
              </a:tabLst>
            </a:pPr>
            <a:r>
              <a:rPr lang="en-US" sz="2400" spc="-5" dirty="0">
                <a:latin typeface="Calibri"/>
                <a:cs typeface="Calibri"/>
              </a:rPr>
              <a:t>Equipment donation from Badminton Confederation Africa  </a:t>
            </a:r>
            <a:endParaRPr lang="en-US" sz="2400" dirty="0">
              <a:latin typeface="Calibri"/>
              <a:cs typeface="Calibri"/>
            </a:endParaRPr>
          </a:p>
          <a:p>
            <a:pPr marL="241276" indent="-228577">
              <a:spcBef>
                <a:spcPts val="325"/>
              </a:spcBef>
              <a:buFont typeface="Arial"/>
              <a:buChar char="•"/>
              <a:tabLst>
                <a:tab pos="241276" algn="l"/>
              </a:tabLst>
            </a:pPr>
            <a:endParaRPr lang="en-US" sz="2400" spc="-1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94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70870" y="4581922"/>
            <a:ext cx="8640960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61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Sponsorship opportunities</a:t>
            </a:r>
            <a:endParaRPr lang="ko-KR" altLang="en-US" sz="6100" b="1" dirty="0">
              <a:solidFill>
                <a:srgbClr val="9BC728"/>
              </a:solidFill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0846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DE2EB1D-7A1A-47F6-9996-C77C92D3A764}"/>
              </a:ext>
            </a:extLst>
          </p:cNvPr>
          <p:cNvGrpSpPr/>
          <p:nvPr/>
        </p:nvGrpSpPr>
        <p:grpSpPr>
          <a:xfrm>
            <a:off x="1261468" y="1813881"/>
            <a:ext cx="9272679" cy="1333533"/>
            <a:chOff x="1212527" y="2776433"/>
            <a:chExt cx="9273887" cy="13337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E2399A-665B-4B9A-8C87-11621DC9C45D}"/>
                </a:ext>
              </a:extLst>
            </p:cNvPr>
            <p:cNvGrpSpPr/>
            <p:nvPr/>
          </p:nvGrpSpPr>
          <p:grpSpPr>
            <a:xfrm>
              <a:off x="1212527" y="2776435"/>
              <a:ext cx="1627246" cy="1305130"/>
              <a:chOff x="1876084" y="2523920"/>
              <a:chExt cx="1627246" cy="1305130"/>
            </a:xfrm>
          </p:grpSpPr>
          <p:sp>
            <p:nvSpPr>
              <p:cNvPr id="6" name="Graphic 28">
                <a:extLst>
                  <a:ext uri="{FF2B5EF4-FFF2-40B4-BE49-F238E27FC236}">
                    <a16:creationId xmlns:a16="http://schemas.microsoft.com/office/drawing/2014/main" id="{76A2586C-44EB-4810-B441-9A507EC78C7A}"/>
                  </a:ext>
                </a:extLst>
              </p:cNvPr>
              <p:cNvSpPr/>
              <p:nvPr/>
            </p:nvSpPr>
            <p:spPr>
              <a:xfrm>
                <a:off x="1876085" y="2523921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Graphic 28">
                <a:extLst>
                  <a:ext uri="{FF2B5EF4-FFF2-40B4-BE49-F238E27FC236}">
                    <a16:creationId xmlns:a16="http://schemas.microsoft.com/office/drawing/2014/main" id="{3B8C4133-FA41-471D-B8BC-A9244F896122}"/>
                  </a:ext>
                </a:extLst>
              </p:cNvPr>
              <p:cNvSpPr/>
              <p:nvPr/>
            </p:nvSpPr>
            <p:spPr>
              <a:xfrm rot="1800000">
                <a:off x="1876084" y="2523920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533501-2006-46FE-B202-5597CDD6FD10}"/>
                </a:ext>
              </a:extLst>
            </p:cNvPr>
            <p:cNvGrpSpPr/>
            <p:nvPr/>
          </p:nvGrpSpPr>
          <p:grpSpPr>
            <a:xfrm>
              <a:off x="3762034" y="2805010"/>
              <a:ext cx="1627246" cy="1305130"/>
              <a:chOff x="1876084" y="2523920"/>
              <a:chExt cx="1627246" cy="1305130"/>
            </a:xfrm>
          </p:grpSpPr>
          <p:sp>
            <p:nvSpPr>
              <p:cNvPr id="10" name="Graphic 28">
                <a:extLst>
                  <a:ext uri="{FF2B5EF4-FFF2-40B4-BE49-F238E27FC236}">
                    <a16:creationId xmlns:a16="http://schemas.microsoft.com/office/drawing/2014/main" id="{263679FA-6579-4DB5-AA86-3706EF0223DD}"/>
                  </a:ext>
                </a:extLst>
              </p:cNvPr>
              <p:cNvSpPr/>
              <p:nvPr/>
            </p:nvSpPr>
            <p:spPr>
              <a:xfrm>
                <a:off x="1876085" y="2523921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Graphic 28">
                <a:extLst>
                  <a:ext uri="{FF2B5EF4-FFF2-40B4-BE49-F238E27FC236}">
                    <a16:creationId xmlns:a16="http://schemas.microsoft.com/office/drawing/2014/main" id="{C64916A1-BE89-4EF5-B29B-555EEAA6155D}"/>
                  </a:ext>
                </a:extLst>
              </p:cNvPr>
              <p:cNvSpPr/>
              <p:nvPr/>
            </p:nvSpPr>
            <p:spPr>
              <a:xfrm rot="1800000">
                <a:off x="1876084" y="2523920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26DFDA-CD20-4A85-963B-78FAD8792073}"/>
                </a:ext>
              </a:extLst>
            </p:cNvPr>
            <p:cNvGrpSpPr/>
            <p:nvPr/>
          </p:nvGrpSpPr>
          <p:grpSpPr>
            <a:xfrm>
              <a:off x="8859168" y="2776433"/>
              <a:ext cx="1627246" cy="1305130"/>
              <a:chOff x="1876084" y="2523920"/>
              <a:chExt cx="1627246" cy="1305130"/>
            </a:xfrm>
          </p:grpSpPr>
          <p:sp>
            <p:nvSpPr>
              <p:cNvPr id="13" name="Graphic 28">
                <a:extLst>
                  <a:ext uri="{FF2B5EF4-FFF2-40B4-BE49-F238E27FC236}">
                    <a16:creationId xmlns:a16="http://schemas.microsoft.com/office/drawing/2014/main" id="{3912AECD-8569-43DE-BBDC-B31D83451080}"/>
                  </a:ext>
                </a:extLst>
              </p:cNvPr>
              <p:cNvSpPr/>
              <p:nvPr/>
            </p:nvSpPr>
            <p:spPr>
              <a:xfrm>
                <a:off x="1876085" y="2523921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Graphic 28">
                <a:extLst>
                  <a:ext uri="{FF2B5EF4-FFF2-40B4-BE49-F238E27FC236}">
                    <a16:creationId xmlns:a16="http://schemas.microsoft.com/office/drawing/2014/main" id="{C84A8D38-14CC-41FE-BF1D-197E518A7319}"/>
                  </a:ext>
                </a:extLst>
              </p:cNvPr>
              <p:cNvSpPr/>
              <p:nvPr/>
            </p:nvSpPr>
            <p:spPr>
              <a:xfrm rot="1800000">
                <a:off x="1876084" y="2523920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FC1D816-FF5F-4C2E-AC12-83272F518CD7}"/>
                </a:ext>
              </a:extLst>
            </p:cNvPr>
            <p:cNvGrpSpPr/>
            <p:nvPr/>
          </p:nvGrpSpPr>
          <p:grpSpPr>
            <a:xfrm>
              <a:off x="6310601" y="2776434"/>
              <a:ext cx="1627246" cy="1305130"/>
              <a:chOff x="1876084" y="2523920"/>
              <a:chExt cx="1627246" cy="1305130"/>
            </a:xfrm>
          </p:grpSpPr>
          <p:sp>
            <p:nvSpPr>
              <p:cNvPr id="16" name="Graphic 28">
                <a:extLst>
                  <a:ext uri="{FF2B5EF4-FFF2-40B4-BE49-F238E27FC236}">
                    <a16:creationId xmlns:a16="http://schemas.microsoft.com/office/drawing/2014/main" id="{CB6D9F6E-361D-4A91-96B6-AFD521479001}"/>
                  </a:ext>
                </a:extLst>
              </p:cNvPr>
              <p:cNvSpPr/>
              <p:nvPr/>
            </p:nvSpPr>
            <p:spPr>
              <a:xfrm>
                <a:off x="1876085" y="2523921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Graphic 28">
                <a:extLst>
                  <a:ext uri="{FF2B5EF4-FFF2-40B4-BE49-F238E27FC236}">
                    <a16:creationId xmlns:a16="http://schemas.microsoft.com/office/drawing/2014/main" id="{041F4127-C464-4A30-83F4-9DAE3F4C1CF9}"/>
                  </a:ext>
                </a:extLst>
              </p:cNvPr>
              <p:cNvSpPr/>
              <p:nvPr/>
            </p:nvSpPr>
            <p:spPr>
              <a:xfrm rot="1800000">
                <a:off x="1876084" y="2523920"/>
                <a:ext cx="1627245" cy="1305129"/>
              </a:xfrm>
              <a:custGeom>
                <a:avLst/>
                <a:gdLst>
                  <a:gd name="connsiteX0" fmla="*/ 1257632 w 1285410"/>
                  <a:gd name="connsiteY0" fmla="*/ 144261 h 1030961"/>
                  <a:gd name="connsiteX1" fmla="*/ 1089992 w 1285410"/>
                  <a:gd name="connsiteY1" fmla="*/ 718619 h 1030961"/>
                  <a:gd name="connsiteX2" fmla="*/ 622314 w 1285410"/>
                  <a:gd name="connsiteY2" fmla="*/ 1031039 h 1030961"/>
                  <a:gd name="connsiteX3" fmla="*/ 158447 w 1285410"/>
                  <a:gd name="connsiteY3" fmla="*/ 732906 h 1030961"/>
                  <a:gd name="connsiteX4" fmla="*/ 34622 w 1285410"/>
                  <a:gd name="connsiteY4" fmla="*/ 171884 h 1030961"/>
                  <a:gd name="connsiteX5" fmla="*/ 636602 w 1285410"/>
                  <a:gd name="connsiteY5" fmla="*/ 1386 h 1030961"/>
                  <a:gd name="connsiteX6" fmla="*/ 1257632 w 1285410"/>
                  <a:gd name="connsiteY6" fmla="*/ 144261 h 103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410" h="1030961">
                    <a:moveTo>
                      <a:pt x="1257632" y="144261"/>
                    </a:moveTo>
                    <a:cubicBezTo>
                      <a:pt x="1339547" y="278564"/>
                      <a:pt x="1228104" y="530976"/>
                      <a:pt x="1089992" y="718619"/>
                    </a:cubicBezTo>
                    <a:cubicBezTo>
                      <a:pt x="952832" y="906261"/>
                      <a:pt x="789954" y="1029134"/>
                      <a:pt x="622314" y="1031039"/>
                    </a:cubicBezTo>
                    <a:cubicBezTo>
                      <a:pt x="455627" y="1032944"/>
                      <a:pt x="285129" y="914834"/>
                      <a:pt x="158447" y="732906"/>
                    </a:cubicBezTo>
                    <a:cubicBezTo>
                      <a:pt x="32717" y="551931"/>
                      <a:pt x="-50151" y="307139"/>
                      <a:pt x="34622" y="171884"/>
                    </a:cubicBezTo>
                    <a:cubicBezTo>
                      <a:pt x="120347" y="35676"/>
                      <a:pt x="372759" y="7101"/>
                      <a:pt x="636602" y="1386"/>
                    </a:cubicBezTo>
                    <a:cubicBezTo>
                      <a:pt x="901397" y="-5281"/>
                      <a:pt x="1175717" y="9959"/>
                      <a:pt x="1257632" y="14426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09" latinLnBrk="0"/>
                <a:endParaRPr lang="en-US"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147EAB8-BCE3-4681-B85F-33BCA4C4AFFE}"/>
              </a:ext>
            </a:extLst>
          </p:cNvPr>
          <p:cNvSpPr txBox="1">
            <a:spLocks/>
          </p:cNvSpPr>
          <p:nvPr/>
        </p:nvSpPr>
        <p:spPr>
          <a:xfrm>
            <a:off x="982638" y="3265367"/>
            <a:ext cx="2124477" cy="463576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>
              <a:lnSpc>
                <a:spcPct val="150000"/>
              </a:lnSpc>
            </a:pPr>
            <a:r>
              <a:rPr lang="en-US" sz="18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Visibility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70C16C2-FE83-4F67-A81F-01BE2FEF62EA}"/>
              </a:ext>
            </a:extLst>
          </p:cNvPr>
          <p:cNvSpPr txBox="1">
            <a:spLocks/>
          </p:cNvSpPr>
          <p:nvPr/>
        </p:nvSpPr>
        <p:spPr>
          <a:xfrm>
            <a:off x="3643130" y="3277185"/>
            <a:ext cx="2124477" cy="463576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>
              <a:lnSpc>
                <a:spcPct val="150000"/>
              </a:lnSpc>
            </a:pPr>
            <a:r>
              <a:rPr lang="en-US" sz="18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2B84177-F707-40F8-9946-5A7292729EBC}"/>
              </a:ext>
            </a:extLst>
          </p:cNvPr>
          <p:cNvSpPr txBox="1">
            <a:spLocks/>
          </p:cNvSpPr>
          <p:nvPr/>
        </p:nvSpPr>
        <p:spPr>
          <a:xfrm>
            <a:off x="6303622" y="3305757"/>
            <a:ext cx="2124477" cy="463576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>
              <a:lnSpc>
                <a:spcPct val="150000"/>
              </a:lnSpc>
            </a:pPr>
            <a:r>
              <a:rPr lang="en-US" sz="18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image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4095B74-3293-490F-A7D2-2489E8830D8E}"/>
              </a:ext>
            </a:extLst>
          </p:cNvPr>
          <p:cNvSpPr txBox="1">
            <a:spLocks/>
          </p:cNvSpPr>
          <p:nvPr/>
        </p:nvSpPr>
        <p:spPr>
          <a:xfrm>
            <a:off x="8535101" y="3289403"/>
            <a:ext cx="2739417" cy="879075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>
              <a:lnSpc>
                <a:spcPct val="150000"/>
              </a:lnSpc>
            </a:pPr>
            <a:r>
              <a:rPr lang="en-US" sz="18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Corporate Social </a:t>
            </a:r>
          </a:p>
          <a:p>
            <a:pPr algn="ctr" defTabSz="914309">
              <a:lnSpc>
                <a:spcPct val="150000"/>
              </a:lnSpc>
            </a:pPr>
            <a:r>
              <a:rPr lang="en-US" sz="18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Responsibility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110FD249-FA7F-4CE3-8C81-F23C4AA95CCC}"/>
              </a:ext>
            </a:extLst>
          </p:cNvPr>
          <p:cNvSpPr txBox="1">
            <a:spLocks/>
          </p:cNvSpPr>
          <p:nvPr/>
        </p:nvSpPr>
        <p:spPr>
          <a:xfrm>
            <a:off x="345097" y="4051862"/>
            <a:ext cx="11510749" cy="2677644"/>
          </a:xfrm>
          <a:prstGeom prst="rect">
            <a:avLst/>
          </a:prstGeom>
        </p:spPr>
        <p:txBody>
          <a:bodyPr vert="horz" wrap="square" lIns="91428" tIns="45714" rIns="91428" bIns="45714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76" indent="-228577" algn="l" defTabSz="995690" latinLnBrk="1">
              <a:buFont typeface="Arial"/>
              <a:buChar char="•"/>
              <a:tabLst>
                <a:tab pos="241276" algn="l"/>
              </a:tabLst>
            </a:pPr>
            <a:r>
              <a:rPr lang="en-US" spc="-10" dirty="0">
                <a:latin typeface="Calibri"/>
                <a:cs typeface="Calibri"/>
              </a:rPr>
              <a:t> Widespread visibility in a variety of ways – events, activities, conferences </a:t>
            </a:r>
            <a:r>
              <a:rPr lang="en-US" spc="-10" dirty="0" err="1">
                <a:latin typeface="Calibri"/>
                <a:cs typeface="Calibri"/>
              </a:rPr>
              <a:t>etc</a:t>
            </a:r>
            <a:endParaRPr lang="en-US" spc="-10" dirty="0">
              <a:latin typeface="Calibri"/>
              <a:cs typeface="Calibri"/>
            </a:endParaRPr>
          </a:p>
          <a:p>
            <a:pPr marL="241276" indent="-228577" algn="l" defTabSz="995690" latinLnBrk="1">
              <a:buFont typeface="Arial"/>
              <a:buChar char="•"/>
              <a:tabLst>
                <a:tab pos="241276" algn="l"/>
              </a:tabLst>
            </a:pPr>
            <a:r>
              <a:rPr lang="en-US" spc="-10" dirty="0">
                <a:latin typeface="Calibri"/>
                <a:cs typeface="Calibri"/>
              </a:rPr>
              <a:t> Gives opportunities for sponsor’s personnel to take part as well, their families, sponsor’s  community while advancing the same across the country</a:t>
            </a:r>
          </a:p>
          <a:p>
            <a:pPr marL="241276" indent="-228577" algn="l" defTabSz="995690" latinLnBrk="1">
              <a:buFont typeface="Arial"/>
              <a:buChar char="•"/>
              <a:tabLst>
                <a:tab pos="241276" algn="l"/>
              </a:tabLst>
            </a:pPr>
            <a:r>
              <a:rPr lang="en-US" spc="-10" dirty="0">
                <a:latin typeface="Calibri"/>
                <a:cs typeface="Calibri"/>
              </a:rPr>
              <a:t>Opportunities to elevate sponsor’s image and demonstrate to sponsor’s stakeholders that they are socially engaged and interested in supporting worthwhile projects</a:t>
            </a:r>
          </a:p>
          <a:p>
            <a:pPr marL="241276" indent="-228577" algn="l" defTabSz="995690" latinLnBrk="1">
              <a:buFont typeface="Arial"/>
              <a:buChar char="•"/>
              <a:tabLst>
                <a:tab pos="241276" algn="l"/>
              </a:tabLst>
            </a:pPr>
            <a:r>
              <a:rPr lang="en-US" spc="-10" dirty="0">
                <a:latin typeface="Calibri"/>
                <a:cs typeface="Calibri"/>
              </a:rPr>
              <a:t>Providing value to the community and giving back to the youth, environment  and               opportunities to align with MDGs</a:t>
            </a:r>
          </a:p>
        </p:txBody>
      </p:sp>
      <p:pic>
        <p:nvPicPr>
          <p:cNvPr id="27" name="Graphic 26" descr="Care outline">
            <a:extLst>
              <a:ext uri="{FF2B5EF4-FFF2-40B4-BE49-F238E27FC236}">
                <a16:creationId xmlns:a16="http://schemas.microsoft.com/office/drawing/2014/main" id="{C31F383B-AA8A-468B-BDF1-4F3E3B6BA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90412" y="1963056"/>
            <a:ext cx="822853" cy="822853"/>
          </a:xfrm>
          <a:prstGeom prst="rect">
            <a:avLst/>
          </a:prstGeom>
        </p:spPr>
      </p:pic>
      <p:pic>
        <p:nvPicPr>
          <p:cNvPr id="29" name="Gráfico 32" descr="Group of people with solid fill">
            <a:extLst>
              <a:ext uri="{FF2B5EF4-FFF2-40B4-BE49-F238E27FC236}">
                <a16:creationId xmlns:a16="http://schemas.microsoft.com/office/drawing/2014/main" id="{13B73336-D278-40D9-88D3-9C48E5B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50145" y="1981117"/>
            <a:ext cx="822853" cy="822853"/>
          </a:xfrm>
          <a:prstGeom prst="rect">
            <a:avLst/>
          </a:prstGeom>
        </p:spPr>
      </p:pic>
      <p:pic>
        <p:nvPicPr>
          <p:cNvPr id="31" name="Gráfico 3" descr="Upward trend with solid fill">
            <a:extLst>
              <a:ext uri="{FF2B5EF4-FFF2-40B4-BE49-F238E27FC236}">
                <a16:creationId xmlns:a16="http://schemas.microsoft.com/office/drawing/2014/main" id="{AEA855B1-ECF6-422A-92E1-DAD221873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798515" y="1967513"/>
            <a:ext cx="822853" cy="822853"/>
          </a:xfrm>
          <a:prstGeom prst="rect">
            <a:avLst/>
          </a:prstGeom>
        </p:spPr>
      </p:pic>
      <p:pic>
        <p:nvPicPr>
          <p:cNvPr id="33" name="Graphic 32" descr="Customer review RTL">
            <a:extLst>
              <a:ext uri="{FF2B5EF4-FFF2-40B4-BE49-F238E27FC236}">
                <a16:creationId xmlns:a16="http://schemas.microsoft.com/office/drawing/2014/main" id="{B192F29F-F633-4C44-856E-1BB7AA3615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7865" y="1981117"/>
            <a:ext cx="822853" cy="82285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B249AE8-5E0D-4D23-A3AA-11520FA99B73}"/>
              </a:ext>
            </a:extLst>
          </p:cNvPr>
          <p:cNvSpPr txBox="1"/>
          <p:nvPr/>
        </p:nvSpPr>
        <p:spPr>
          <a:xfrm>
            <a:off x="-601538" y="349762"/>
            <a:ext cx="71146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 latinLnBrk="0"/>
            <a:r>
              <a:rPr lang="en-US" sz="3000" b="1" dirty="0">
                <a:solidFill>
                  <a:srgbClr val="9BC7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Sponsorship – what we offer</a:t>
            </a:r>
          </a:p>
        </p:txBody>
      </p:sp>
    </p:spTree>
    <p:extLst>
      <p:ext uri="{BB962C8B-B14F-4D97-AF65-F5344CB8AC3E}">
        <p14:creationId xmlns:p14="http://schemas.microsoft.com/office/powerpoint/2010/main" val="3951129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820" y="480476"/>
            <a:ext cx="3095222" cy="696504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/>
          <a:p>
            <a:pPr marL="12064">
              <a:spcBef>
                <a:spcPts val="105"/>
              </a:spcBef>
              <a:tabLst>
                <a:tab pos="584142" algn="l"/>
                <a:tab pos="584777" algn="l"/>
              </a:tabLst>
            </a:pPr>
            <a:r>
              <a:rPr sz="4400" b="1" spc="-15" dirty="0">
                <a:solidFill>
                  <a:srgbClr val="92D050"/>
                </a:solidFill>
                <a:latin typeface="Calibri"/>
                <a:cs typeface="Calibri"/>
              </a:rPr>
              <a:t>Contact</a:t>
            </a:r>
            <a:r>
              <a:rPr sz="4400" b="1" spc="-8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92D050"/>
                </a:solidFill>
                <a:latin typeface="Calibri"/>
                <a:cs typeface="Calibri"/>
              </a:rPr>
              <a:t>Us</a:t>
            </a:r>
            <a:endParaRPr sz="4400" dirty="0">
              <a:solidFill>
                <a:srgbClr val="92D05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8290" y="2781722"/>
            <a:ext cx="9706616" cy="3408617"/>
          </a:xfrm>
          <a:prstGeom prst="rect">
            <a:avLst/>
          </a:prstGeom>
        </p:spPr>
        <p:txBody>
          <a:bodyPr vert="horz" wrap="square" lIns="0" tIns="60952" rIns="0" bIns="0" rtlCol="0">
            <a:spAutoFit/>
          </a:bodyPr>
          <a:lstStyle/>
          <a:p>
            <a:pPr marL="12699" marR="5079">
              <a:lnSpc>
                <a:spcPts val="3020"/>
              </a:lnSpc>
              <a:spcBef>
                <a:spcPts val="480"/>
              </a:spcBef>
              <a:tabLst>
                <a:tab pos="378422" algn="l"/>
                <a:tab pos="1076217" algn="l"/>
                <a:tab pos="1966398" algn="l"/>
                <a:tab pos="2438791" algn="l"/>
                <a:tab pos="3633741" algn="l"/>
                <a:tab pos="4826787" algn="l"/>
                <a:tab pos="5479502" algn="l"/>
                <a:tab pos="7044620" algn="l"/>
                <a:tab pos="7525902" algn="l"/>
                <a:tab pos="8205919" algn="l"/>
              </a:tabLst>
            </a:pPr>
            <a:r>
              <a:rPr lang="en-US" sz="2800" spc="-5" dirty="0">
                <a:latin typeface="Calibri"/>
                <a:cs typeface="Calibri"/>
              </a:rPr>
              <a:t>We are happy to engage and discuss </a:t>
            </a:r>
            <a:r>
              <a:rPr sz="2800" spc="5" dirty="0">
                <a:latin typeface="Calibri"/>
                <a:cs typeface="Calibri"/>
              </a:rPr>
              <a:t>f</a:t>
            </a:r>
            <a:r>
              <a:rPr sz="2800" spc="-10" dirty="0">
                <a:latin typeface="Calibri"/>
                <a:cs typeface="Calibri"/>
              </a:rPr>
              <a:t>ur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he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lang="en-US" sz="2800" spc="-5" dirty="0">
                <a:latin typeface="Calibri"/>
                <a:cs typeface="Calibri"/>
              </a:rPr>
              <a:t> sponsorship opportunities highlighted. Kindly </a:t>
            </a:r>
            <a:r>
              <a:rPr sz="2800" spc="-15" dirty="0">
                <a:latin typeface="Calibri"/>
                <a:cs typeface="Calibri"/>
              </a:rPr>
              <a:t>contact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us</a:t>
            </a:r>
            <a:r>
              <a:rPr lang="en-US" sz="2800" spc="-5" dirty="0">
                <a:latin typeface="Calibri"/>
                <a:cs typeface="Calibri"/>
              </a:rPr>
              <a:t> on</a:t>
            </a:r>
            <a:r>
              <a:rPr sz="2800" spc="-5" dirty="0"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3800" dirty="0">
              <a:latin typeface="Calibri"/>
              <a:cs typeface="Calibri"/>
            </a:endParaRPr>
          </a:p>
          <a:p>
            <a:pPr marL="751765" indent="-511124">
              <a:buFont typeface="Wingdings"/>
              <a:buChar char=""/>
              <a:tabLst>
                <a:tab pos="751765" algn="l"/>
                <a:tab pos="752400" algn="l"/>
              </a:tabLst>
            </a:pPr>
            <a:r>
              <a:rPr sz="2800" b="1" spc="-5" dirty="0">
                <a:latin typeface="Calibri"/>
                <a:cs typeface="Calibri"/>
              </a:rPr>
              <a:t>Email:</a:t>
            </a:r>
            <a:r>
              <a:rPr sz="2800" b="1" spc="2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lang="en-US" sz="2400" b="1" i="0" dirty="0">
                <a:solidFill>
                  <a:srgbClr val="555555"/>
                </a:solidFill>
                <a:effectLst/>
                <a:latin typeface="Roboto" panose="02000000000000000000" pitchFamily="2" charset="0"/>
                <a:hlinkClick r:id="rId2"/>
              </a:rPr>
              <a:t>zimbabwebaassociation@gmail.com</a:t>
            </a:r>
            <a:r>
              <a:rPr lang="en-US" sz="2400" b="1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</a:t>
            </a:r>
            <a:endParaRPr lang="en-US" sz="2400" b="1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  <a:p>
            <a:pPr marL="751765" indent="-511124">
              <a:spcBef>
                <a:spcPts val="660"/>
              </a:spcBef>
              <a:buFont typeface="Wingdings"/>
              <a:buChar char=""/>
              <a:tabLst>
                <a:tab pos="751765" algn="l"/>
                <a:tab pos="752400" algn="l"/>
              </a:tabLst>
            </a:pPr>
            <a:r>
              <a:rPr sz="2800" b="1" spc="-5" dirty="0">
                <a:latin typeface="Calibri"/>
                <a:cs typeface="Calibri"/>
              </a:rPr>
              <a:t>Phone: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+</a:t>
            </a:r>
            <a:r>
              <a:rPr lang="en-US" sz="2800" spc="-5" dirty="0">
                <a:latin typeface="Calibri"/>
                <a:cs typeface="Calibri"/>
              </a:rPr>
              <a:t>263 772 339 854, +263 772 257 342, </a:t>
            </a:r>
          </a:p>
          <a:p>
            <a:pPr marL="240641">
              <a:spcBef>
                <a:spcPts val="660"/>
              </a:spcBef>
              <a:tabLst>
                <a:tab pos="751765" algn="l"/>
                <a:tab pos="752400" algn="l"/>
              </a:tabLst>
            </a:pPr>
            <a:r>
              <a:rPr lang="en-US" sz="2800" spc="-5" dirty="0">
                <a:latin typeface="Calibri"/>
                <a:cs typeface="Calibri"/>
              </a:rPr>
              <a:t>	+263 78 002 8677 </a:t>
            </a:r>
            <a:r>
              <a:rPr lang="en-US" sz="2800" i="1" spc="-10" dirty="0">
                <a:latin typeface="Calibri"/>
                <a:cs typeface="Calibri"/>
              </a:rPr>
              <a:t>(all </a:t>
            </a:r>
            <a:r>
              <a:rPr sz="2800" i="1" spc="-10" dirty="0">
                <a:latin typeface="Calibri"/>
                <a:cs typeface="Calibri"/>
              </a:rPr>
              <a:t>WhatsApp</a:t>
            </a:r>
            <a:r>
              <a:rPr lang="en-US" sz="2800" i="1" spc="-10" dirty="0">
                <a:latin typeface="Calibri"/>
                <a:cs typeface="Calibri"/>
              </a:rPr>
              <a:t> also</a:t>
            </a:r>
            <a:r>
              <a:rPr sz="2800" i="1" spc="-10" dirty="0"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  <a:p>
            <a:pPr marL="751765" indent="-511124">
              <a:spcBef>
                <a:spcPts val="660"/>
              </a:spcBef>
              <a:buFont typeface="Wingdings"/>
              <a:buChar char=""/>
              <a:tabLst>
                <a:tab pos="751765" algn="l"/>
                <a:tab pos="752400" algn="l"/>
              </a:tabLst>
            </a:pPr>
            <a:r>
              <a:rPr sz="2800" b="1" spc="-25" dirty="0">
                <a:latin typeface="Calibri"/>
                <a:cs typeface="Calibri"/>
              </a:rPr>
              <a:t>Website:</a:t>
            </a:r>
            <a:r>
              <a:rPr lang="en-US" sz="2800" b="1" spc="2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lang="en-US" sz="2800" b="1" spc="25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http://zimbadminton.org.zw/</a:t>
            </a:r>
            <a:r>
              <a:rPr lang="en-US" sz="2800" b="1" spc="25" dirty="0">
                <a:solidFill>
                  <a:srgbClr val="0462C1"/>
                </a:solidFill>
                <a:latin typeface="Calibri"/>
                <a:cs typeface="Calibri"/>
              </a:rPr>
              <a:t>  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6095206" y="5157986"/>
            <a:ext cx="5688632" cy="1113059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rgbClr val="9BC728"/>
                </a:solidFill>
              </a:rPr>
              <a:t>THANK YOU</a:t>
            </a:r>
            <a:endParaRPr lang="ko-KR" altLang="en-US" dirty="0">
              <a:solidFill>
                <a:srgbClr val="9BC72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8BE98-C01F-4F73-8C8C-EE06CDEFD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454" y="4153474"/>
            <a:ext cx="1152128" cy="12097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7364" cy="6859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F48F7A-4981-477B-8F01-730774F1E4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b="22144"/>
          <a:stretch/>
        </p:blipFill>
        <p:spPr>
          <a:xfrm>
            <a:off x="20" y="10"/>
            <a:ext cx="4002497" cy="338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B22DC-2433-480A-9EB1-3147ED6915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8" b="-2"/>
          <a:stretch/>
        </p:blipFill>
        <p:spPr>
          <a:xfrm>
            <a:off x="4093945" y="10"/>
            <a:ext cx="4013525" cy="3384053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408266-E707-4E3F-8F7C-94F8CE50E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/>
          <a:stretch/>
        </p:blipFill>
        <p:spPr>
          <a:xfrm>
            <a:off x="8187893" y="10"/>
            <a:ext cx="4002518" cy="3384053"/>
          </a:xfrm>
          <a:prstGeom prst="rect">
            <a:avLst/>
          </a:prstGeom>
        </p:spPr>
      </p:pic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11AD36B8-E4AA-4031-9231-BEF4BCF51C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6559" b="1"/>
          <a:stretch/>
        </p:blipFill>
        <p:spPr>
          <a:xfrm>
            <a:off x="20" y="3469905"/>
            <a:ext cx="4002497" cy="33896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B65C15-CBFF-4ACD-88F3-F6093489D8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2863" b="1"/>
          <a:stretch/>
        </p:blipFill>
        <p:spPr>
          <a:xfrm>
            <a:off x="4093945" y="3469905"/>
            <a:ext cx="4013525" cy="3384063"/>
          </a:xfrm>
          <a:prstGeom prst="rect">
            <a:avLst/>
          </a:prstGeom>
        </p:spPr>
      </p:pic>
      <p:pic>
        <p:nvPicPr>
          <p:cNvPr id="20" name="Picture Placeholder 11">
            <a:extLst>
              <a:ext uri="{FF2B5EF4-FFF2-40B4-BE49-F238E27FC236}">
                <a16:creationId xmlns:a16="http://schemas.microsoft.com/office/drawing/2014/main" id="{4C98E016-98CA-45CF-9650-95E687DFBE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4" b="1"/>
          <a:stretch/>
        </p:blipFill>
        <p:spPr>
          <a:xfrm>
            <a:off x="8198898" y="3469905"/>
            <a:ext cx="3991514" cy="33896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7562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9482EB-C7D8-4E6D-BC1D-EF55C82D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/>
          <a:lstStyle/>
          <a:p>
            <a:pPr algn="ctr"/>
            <a:r>
              <a:rPr lang="en-US" dirty="0"/>
              <a:t>Badminton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09521" y="1485578"/>
            <a:ext cx="10971372" cy="4824535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marL="373384" marR="5079" indent="-373384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endParaRPr lang="en-US" sz="3000" i="1" spc="-5" dirty="0">
              <a:solidFill>
                <a:srgbClr val="0000FF"/>
              </a:solidFill>
              <a:latin typeface="+mj-lt"/>
              <a:ea typeface="맑은 고딕" pitchFamily="50" charset="-127"/>
            </a:endParaRPr>
          </a:p>
          <a:p>
            <a:pPr marL="373384" marR="5079" indent="-373384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endParaRPr lang="en-US" sz="3000" i="1" spc="-5" dirty="0">
              <a:solidFill>
                <a:srgbClr val="0000FF"/>
              </a:solidFill>
              <a:latin typeface="+mj-lt"/>
              <a:ea typeface="맑은 고딕" pitchFamily="50" charset="-127"/>
            </a:endParaRPr>
          </a:p>
          <a:p>
            <a:pPr marL="373384" marR="5079" indent="-373384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500" i="1" spc="-5" dirty="0">
                <a:solidFill>
                  <a:srgbClr val="0000FF"/>
                </a:solidFill>
                <a:latin typeface="+mj-lt"/>
                <a:ea typeface="맑은 고딕" pitchFamily="50" charset="-127"/>
              </a:rPr>
              <a:t>Para badminton debuted at the Tokyo Paralympics </a:t>
            </a:r>
          </a:p>
          <a:p>
            <a:pPr marR="5079">
              <a:spcBef>
                <a:spcPct val="20000"/>
              </a:spcBef>
              <a:tabLst>
                <a:tab pos="241276" algn="l"/>
              </a:tabLst>
            </a:pPr>
            <a:endParaRPr lang="en-US" sz="3500" i="1" dirty="0">
              <a:solidFill>
                <a:srgbClr val="FF0000"/>
              </a:solidFill>
              <a:latin typeface="+mj-lt"/>
              <a:ea typeface="맑은 고딕" pitchFamily="50" charset="-127"/>
            </a:endParaRPr>
          </a:p>
          <a:p>
            <a:pPr marL="373384" indent="-373384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500" b="1" i="1" spc="-10" dirty="0" err="1">
                <a:solidFill>
                  <a:srgbClr val="FF0000"/>
                </a:solidFill>
                <a:latin typeface="+mj-lt"/>
                <a:ea typeface="맑은 고딕" pitchFamily="50" charset="-127"/>
              </a:rPr>
              <a:t>AirBadminton</a:t>
            </a:r>
            <a:r>
              <a:rPr lang="en-US" sz="3500" b="1" i="1" spc="2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500" i="1" spc="-1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(outdoor</a:t>
            </a:r>
            <a:r>
              <a:rPr lang="en-US" sz="3500" i="1" spc="2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500" i="1" spc="-1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Badminton)</a:t>
            </a:r>
            <a:r>
              <a:rPr lang="en-US" sz="3500" i="1" spc="4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500" i="1" spc="-5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launched</a:t>
            </a:r>
            <a:r>
              <a:rPr lang="en-US" sz="3500" i="1" spc="2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500" i="1" spc="-1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in</a:t>
            </a:r>
            <a:r>
              <a:rPr lang="en-US" sz="3500" i="1" spc="10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 </a:t>
            </a:r>
            <a:r>
              <a:rPr lang="en-US" sz="3500" i="1" spc="-5" dirty="0">
                <a:solidFill>
                  <a:srgbClr val="FF0000"/>
                </a:solidFill>
                <a:latin typeface="+mj-lt"/>
                <a:ea typeface="맑은 고딕" pitchFamily="50" charset="-127"/>
              </a:rPr>
              <a:t>2020 and can now be played competitively on sand</a:t>
            </a:r>
            <a:endParaRPr lang="en-US" sz="3500" i="1" dirty="0">
              <a:solidFill>
                <a:srgbClr val="FF0000"/>
              </a:solidFill>
              <a:latin typeface="+mj-lt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70870" y="4941962"/>
            <a:ext cx="8963503" cy="9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</a:pPr>
            <a:r>
              <a:rPr lang="en-US" altLang="ko-KR" sz="5000" b="1" dirty="0">
                <a:solidFill>
                  <a:srgbClr val="9BC728"/>
                </a:solidFill>
                <a:latin typeface="+mj-lt"/>
                <a:ea typeface="맑은 고딕" pitchFamily="50" charset="-127"/>
                <a:cs typeface="+mj-cs"/>
              </a:rPr>
              <a:t>Administration </a:t>
            </a:r>
            <a:endParaRPr lang="ko-KR" altLang="en-US" sz="5000" b="1" dirty="0">
              <a:solidFill>
                <a:srgbClr val="9BC728"/>
              </a:solidFill>
              <a:latin typeface="+mj-lt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0539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7364" cy="6859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B65C15-CBFF-4ACD-88F3-F6093489D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8713" b="-3"/>
          <a:stretch/>
        </p:blipFill>
        <p:spPr>
          <a:xfrm>
            <a:off x="20" y="10"/>
            <a:ext cx="4002497" cy="3389667"/>
          </a:xfrm>
          <a:prstGeom prst="rect">
            <a:avLst/>
          </a:prstGeom>
        </p:spPr>
      </p:pic>
      <p:pic>
        <p:nvPicPr>
          <p:cNvPr id="20" name="Picture Placeholder 11">
            <a:extLst>
              <a:ext uri="{FF2B5EF4-FFF2-40B4-BE49-F238E27FC236}">
                <a16:creationId xmlns:a16="http://schemas.microsoft.com/office/drawing/2014/main" id="{4C98E016-98CA-45CF-9650-95E687DFB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r="5523" b="-2"/>
          <a:stretch/>
        </p:blipFill>
        <p:spPr>
          <a:xfrm>
            <a:off x="4093945" y="10"/>
            <a:ext cx="4013525" cy="33840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F48F7A-4981-477B-8F01-730774F1E4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 r="12359" b="-2"/>
          <a:stretch/>
        </p:blipFill>
        <p:spPr>
          <a:xfrm>
            <a:off x="8187893" y="10"/>
            <a:ext cx="4002518" cy="3384053"/>
          </a:xfrm>
          <a:prstGeom prst="rect">
            <a:avLst/>
          </a:prstGeom>
        </p:spPr>
      </p:pic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11AD36B8-E4AA-4031-9231-BEF4BCF51C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745"/>
          <a:stretch/>
        </p:blipFill>
        <p:spPr>
          <a:xfrm>
            <a:off x="20" y="3469905"/>
            <a:ext cx="4002497" cy="33896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408266-E707-4E3F-8F7C-94F8CE50E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r="6023" b="2"/>
          <a:stretch/>
        </p:blipFill>
        <p:spPr>
          <a:xfrm>
            <a:off x="4093945" y="3469905"/>
            <a:ext cx="4013525" cy="3384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B22DC-2433-480A-9EB1-3147ED6915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r="11821" b="-3"/>
          <a:stretch/>
        </p:blipFill>
        <p:spPr>
          <a:xfrm>
            <a:off x="8198898" y="3469905"/>
            <a:ext cx="3991514" cy="33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7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6586A0-D5C9-4BC8-AF8A-856071F9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+mj-lt"/>
                <a:ea typeface="맑은 고딕" pitchFamily="50" charset="-127"/>
              </a:rPr>
            </a:br>
            <a:r>
              <a:rPr lang="en-US" altLang="en-US" sz="4400" dirty="0"/>
              <a:t>Successes</a:t>
            </a:r>
            <a:br>
              <a:rPr lang="en-US" altLang="en-US" sz="4400" dirty="0"/>
            </a:br>
            <a:endParaRPr lang="en-US" altLang="en-US" sz="4400" dirty="0"/>
          </a:p>
        </p:txBody>
      </p:sp>
      <p:sp>
        <p:nvSpPr>
          <p:cNvPr id="2" name="object 2"/>
          <p:cNvSpPr txBox="1"/>
          <p:nvPr/>
        </p:nvSpPr>
        <p:spPr>
          <a:xfrm>
            <a:off x="609520" y="1485578"/>
            <a:ext cx="11030301" cy="4824535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We have been able to achieve a lot with a few active members 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Participation </a:t>
            </a:r>
            <a:endParaRPr lang="en-US" sz="3000" i="1" spc="-5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Exponential growth of our sport in the past couple of years </a:t>
            </a:r>
            <a:endParaRPr lang="en-US" sz="3000" b="1" i="1" spc="-5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Success with grassroots development </a:t>
            </a:r>
            <a:r>
              <a:rPr lang="en-US" sz="3000" i="1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programmes</a:t>
            </a:r>
            <a:r>
              <a:rPr lang="en-US" sz="30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 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b="1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G</a:t>
            </a:r>
            <a:r>
              <a:rPr lang="en-US" sz="3000" b="1" i="1" spc="-4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r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owing</a:t>
            </a:r>
            <a:r>
              <a:rPr lang="en-US" sz="3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	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numbe</a:t>
            </a:r>
            <a:r>
              <a:rPr lang="en-US" sz="3000" b="1" i="1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r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s </a:t>
            </a:r>
            <a:r>
              <a:rPr lang="en-US" sz="3000" b="1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o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f pl</a:t>
            </a:r>
            <a:r>
              <a:rPr lang="en-US" sz="3000" b="1" i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ay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e</a:t>
            </a:r>
            <a:r>
              <a:rPr lang="en-US" sz="3000" b="1" i="1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r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s </a:t>
            </a:r>
            <a:r>
              <a:rPr lang="en-US" sz="3000" b="1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an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d </a:t>
            </a:r>
            <a:r>
              <a:rPr lang="en-US" sz="3000" b="1" i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f</a:t>
            </a: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ans </a:t>
            </a:r>
            <a:r>
              <a:rPr lang="en-US" sz="3000" i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i</a:t>
            </a:r>
            <a:r>
              <a:rPr lang="en-US" sz="30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n all </a:t>
            </a: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p</a:t>
            </a:r>
            <a:r>
              <a:rPr lang="en-US" sz="3000" i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a</a:t>
            </a:r>
            <a:r>
              <a:rPr lang="en-US" sz="30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rts of 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t</a:t>
            </a:r>
            <a:r>
              <a:rPr lang="en-US" sz="30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he country</a:t>
            </a:r>
            <a:endParaRPr lang="en-US" sz="3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b="1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Registered with Sports and Recreation commission and </a:t>
            </a:r>
            <a:r>
              <a:rPr lang="en-US" sz="3000" i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affiliated</a:t>
            </a:r>
            <a:r>
              <a:rPr lang="en-US" sz="3000" i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       with Zimbabwe Olympic Committee (ZOC) and Zimbabwe Paralympic Committee (ZNPC)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Good representation in institutional sport (ZOC, BCA, BWF </a:t>
            </a:r>
            <a:r>
              <a:rPr lang="en-US" sz="3000" i="1" spc="-3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etc</a:t>
            </a:r>
            <a:r>
              <a:rPr lang="en-US" sz="3000" i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rPr>
              <a:t>)</a:t>
            </a:r>
            <a:endParaRPr lang="en-US" sz="3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B078C0-999A-4876-98D6-D5237855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61442"/>
            <a:ext cx="10971372" cy="79875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Challenges </a:t>
            </a:r>
            <a:endParaRPr lang="en-US" dirty="0"/>
          </a:p>
        </p:txBody>
      </p:sp>
      <p:sp>
        <p:nvSpPr>
          <p:cNvPr id="2" name="object 2"/>
          <p:cNvSpPr txBox="1"/>
          <p:nvPr/>
        </p:nvSpPr>
        <p:spPr>
          <a:xfrm>
            <a:off x="546974" y="1629594"/>
            <a:ext cx="10876824" cy="4824535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marR="1928937"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Fewer volunteers than is desirable </a:t>
            </a:r>
          </a:p>
          <a:p>
            <a:pPr marR="1928937"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Limited sponsorship </a:t>
            </a:r>
          </a:p>
          <a:p>
            <a:pPr marR="1928937"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Lack of investment into our sport in our country </a:t>
            </a:r>
          </a:p>
          <a:p>
            <a:pPr marR="1928937"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Lack of or constrained resources means fewer     </a:t>
            </a:r>
          </a:p>
          <a:p>
            <a:pPr marR="1928937" defTabSz="914400" latinLnBrk="0">
              <a:spcBef>
                <a:spcPct val="20000"/>
              </a:spcBef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   opportunities for our athletes </a:t>
            </a:r>
          </a:p>
          <a:p>
            <a:pPr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Governance challenges (no quorum, inactive board members)</a:t>
            </a:r>
          </a:p>
          <a:p>
            <a:pPr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Clubs and other structures</a:t>
            </a:r>
          </a:p>
          <a:p>
            <a:pPr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r>
              <a:rPr lang="en-US" sz="3000" i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COVID-19 pandemic</a:t>
            </a:r>
          </a:p>
          <a:p>
            <a:pPr indent="-457200" defTabSz="914400" latinLnBrk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1276" algn="l"/>
              </a:tabLst>
            </a:pPr>
            <a:endParaRPr lang="en-US" sz="3000" i="1" spc="-5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0119-go-to-market-1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F0066"/>
      </a:accent1>
      <a:accent2>
        <a:srgbClr val="8A3FFC"/>
      </a:accent2>
      <a:accent3>
        <a:srgbClr val="FA4D56"/>
      </a:accent3>
      <a:accent4>
        <a:srgbClr val="F1C21B"/>
      </a:accent4>
      <a:accent5>
        <a:srgbClr val="08BDBA"/>
      </a:accent5>
      <a:accent6>
        <a:srgbClr val="0F62FE"/>
      </a:accent6>
      <a:hlink>
        <a:srgbClr val="24A148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13918</TotalTime>
  <Words>1188</Words>
  <Application>Microsoft Office PowerPoint</Application>
  <PresentationFormat>Custom</PresentationFormat>
  <Paragraphs>185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굴림체</vt:lpstr>
      <vt:lpstr>Roboto</vt:lpstr>
      <vt:lpstr>Arial</vt:lpstr>
      <vt:lpstr>Noto Sans</vt:lpstr>
      <vt:lpstr>Calibri</vt:lpstr>
      <vt:lpstr>맑은 고딕</vt:lpstr>
      <vt:lpstr>Calibri Light</vt:lpstr>
      <vt:lpstr>Wingdings</vt:lpstr>
      <vt:lpstr>Open Sans</vt:lpstr>
      <vt:lpstr>Office 테마</vt:lpstr>
      <vt:lpstr>30119-go-to-market-1</vt:lpstr>
      <vt:lpstr>Badminton Association of Zimbabwe Annual General Meeting  2021</vt:lpstr>
      <vt:lpstr>PowerPoint Presentation</vt:lpstr>
      <vt:lpstr>PowerPoint Presentation</vt:lpstr>
      <vt:lpstr>PowerPoint Presentation</vt:lpstr>
      <vt:lpstr>Badminton</vt:lpstr>
      <vt:lpstr>PowerPoint Presentation</vt:lpstr>
      <vt:lpstr>PowerPoint Presentation</vt:lpstr>
      <vt:lpstr> Successes </vt:lpstr>
      <vt:lpstr>Challenges </vt:lpstr>
      <vt:lpstr>Our mission and vision</vt:lpstr>
      <vt:lpstr>Our values </vt:lpstr>
      <vt:lpstr>What do we do?</vt:lpstr>
      <vt:lpstr>Our championships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 Streaming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Chipo Zumburani</cp:lastModifiedBy>
  <cp:revision>9</cp:revision>
  <dcterms:created xsi:type="dcterms:W3CDTF">2010-02-01T08:03:16Z</dcterms:created>
  <dcterms:modified xsi:type="dcterms:W3CDTF">2021-12-31T10:15:57Z</dcterms:modified>
  <cp:category>www.slidemembers.com</cp:category>
</cp:coreProperties>
</file>